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drawings/drawing3.xml" ContentType="application/vnd.openxmlformats-officedocument.drawingml.chartshapes+xml"/>
  <Override PartName="/ppt/charts/chart7.xml" ContentType="application/vnd.openxmlformats-officedocument.drawingml.chart+xml"/>
  <Override PartName="/ppt/drawings/drawing4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notesMasterIdLst>
    <p:notesMasterId r:id="rId132"/>
  </p:notesMasterIdLst>
  <p:handoutMasterIdLst>
    <p:handoutMasterId r:id="rId133"/>
  </p:handoutMasterIdLst>
  <p:sldIdLst>
    <p:sldId id="830" r:id="rId2"/>
    <p:sldId id="673" r:id="rId3"/>
    <p:sldId id="788" r:id="rId4"/>
    <p:sldId id="584" r:id="rId5"/>
    <p:sldId id="585" r:id="rId6"/>
    <p:sldId id="827" r:id="rId7"/>
    <p:sldId id="687" r:id="rId8"/>
    <p:sldId id="881" r:id="rId9"/>
    <p:sldId id="688" r:id="rId10"/>
    <p:sldId id="689" r:id="rId11"/>
    <p:sldId id="602" r:id="rId12"/>
    <p:sldId id="882" r:id="rId13"/>
    <p:sldId id="863" r:id="rId14"/>
    <p:sldId id="691" r:id="rId15"/>
    <p:sldId id="692" r:id="rId16"/>
    <p:sldId id="693" r:id="rId17"/>
    <p:sldId id="864" r:id="rId18"/>
    <p:sldId id="698" r:id="rId19"/>
    <p:sldId id="699" r:id="rId20"/>
    <p:sldId id="678" r:id="rId21"/>
    <p:sldId id="700" r:id="rId22"/>
    <p:sldId id="702" r:id="rId23"/>
    <p:sldId id="701" r:id="rId24"/>
    <p:sldId id="704" r:id="rId25"/>
    <p:sldId id="706" r:id="rId26"/>
    <p:sldId id="708" r:id="rId27"/>
    <p:sldId id="709" r:id="rId28"/>
    <p:sldId id="902" r:id="rId29"/>
    <p:sldId id="712" r:id="rId30"/>
    <p:sldId id="710" r:id="rId31"/>
    <p:sldId id="713" r:id="rId32"/>
    <p:sldId id="714" r:id="rId33"/>
    <p:sldId id="716" r:id="rId34"/>
    <p:sldId id="717" r:id="rId35"/>
    <p:sldId id="718" r:id="rId36"/>
    <p:sldId id="719" r:id="rId37"/>
    <p:sldId id="790" r:id="rId38"/>
    <p:sldId id="720" r:id="rId39"/>
    <p:sldId id="721" r:id="rId40"/>
    <p:sldId id="791" r:id="rId41"/>
    <p:sldId id="888" r:id="rId42"/>
    <p:sldId id="722" r:id="rId43"/>
    <p:sldId id="792" r:id="rId44"/>
    <p:sldId id="889" r:id="rId45"/>
    <p:sldId id="891" r:id="rId46"/>
    <p:sldId id="892" r:id="rId47"/>
    <p:sldId id="893" r:id="rId48"/>
    <p:sldId id="793" r:id="rId49"/>
    <p:sldId id="724" r:id="rId50"/>
    <p:sldId id="796" r:id="rId51"/>
    <p:sldId id="725" r:id="rId52"/>
    <p:sldId id="890" r:id="rId53"/>
    <p:sldId id="726" r:id="rId54"/>
    <p:sldId id="797" r:id="rId55"/>
    <p:sldId id="727" r:id="rId56"/>
    <p:sldId id="798" r:id="rId57"/>
    <p:sldId id="728" r:id="rId58"/>
    <p:sldId id="799" r:id="rId59"/>
    <p:sldId id="800" r:id="rId60"/>
    <p:sldId id="758" r:id="rId61"/>
    <p:sldId id="733" r:id="rId62"/>
    <p:sldId id="802" r:id="rId63"/>
    <p:sldId id="734" r:id="rId64"/>
    <p:sldId id="803" r:id="rId65"/>
    <p:sldId id="773" r:id="rId66"/>
    <p:sldId id="804" r:id="rId67"/>
    <p:sldId id="894" r:id="rId68"/>
    <p:sldId id="895" r:id="rId69"/>
    <p:sldId id="741" r:id="rId70"/>
    <p:sldId id="805" r:id="rId71"/>
    <p:sldId id="806" r:id="rId72"/>
    <p:sldId id="742" r:id="rId73"/>
    <p:sldId id="743" r:id="rId74"/>
    <p:sldId id="807" r:id="rId75"/>
    <p:sldId id="744" r:id="rId76"/>
    <p:sldId id="808" r:id="rId77"/>
    <p:sldId id="745" r:id="rId78"/>
    <p:sldId id="809" r:id="rId79"/>
    <p:sldId id="896" r:id="rId80"/>
    <p:sldId id="897" r:id="rId81"/>
    <p:sldId id="746" r:id="rId82"/>
    <p:sldId id="810" r:id="rId83"/>
    <p:sldId id="747" r:id="rId84"/>
    <p:sldId id="811" r:id="rId85"/>
    <p:sldId id="748" r:id="rId86"/>
    <p:sldId id="812" r:id="rId87"/>
    <p:sldId id="828" r:id="rId88"/>
    <p:sldId id="749" r:id="rId89"/>
    <p:sldId id="898" r:id="rId90"/>
    <p:sldId id="750" r:id="rId91"/>
    <p:sldId id="814" r:id="rId92"/>
    <p:sldId id="899" r:id="rId93"/>
    <p:sldId id="900" r:id="rId94"/>
    <p:sldId id="751" r:id="rId95"/>
    <p:sldId id="815" r:id="rId96"/>
    <p:sldId id="753" r:id="rId97"/>
    <p:sldId id="754" r:id="rId98"/>
    <p:sldId id="816" r:id="rId99"/>
    <p:sldId id="757" r:id="rId100"/>
    <p:sldId id="818" r:id="rId101"/>
    <p:sldId id="829" r:id="rId102"/>
    <p:sldId id="819" r:id="rId103"/>
    <p:sldId id="780" r:id="rId104"/>
    <p:sldId id="831" r:id="rId105"/>
    <p:sldId id="834" r:id="rId106"/>
    <p:sldId id="850" r:id="rId107"/>
    <p:sldId id="851" r:id="rId108"/>
    <p:sldId id="841" r:id="rId109"/>
    <p:sldId id="842" r:id="rId110"/>
    <p:sldId id="901" r:id="rId111"/>
    <p:sldId id="866" r:id="rId112"/>
    <p:sldId id="867" r:id="rId113"/>
    <p:sldId id="872" r:id="rId114"/>
    <p:sldId id="873" r:id="rId115"/>
    <p:sldId id="821" r:id="rId116"/>
    <p:sldId id="822" r:id="rId117"/>
    <p:sldId id="848" r:id="rId118"/>
    <p:sldId id="868" r:id="rId119"/>
    <p:sldId id="838" r:id="rId120"/>
    <p:sldId id="883" r:id="rId121"/>
    <p:sldId id="884" r:id="rId122"/>
    <p:sldId id="885" r:id="rId123"/>
    <p:sldId id="886" r:id="rId124"/>
    <p:sldId id="887" r:id="rId125"/>
    <p:sldId id="776" r:id="rId126"/>
    <p:sldId id="843" r:id="rId127"/>
    <p:sldId id="844" r:id="rId128"/>
    <p:sldId id="785" r:id="rId129"/>
    <p:sldId id="786" r:id="rId130"/>
    <p:sldId id="656" r:id="rId131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BC8F6C8-4A9F-4677-BB81-A5CA6B7D8712}">
          <p14:sldIdLst>
            <p14:sldId id="830"/>
            <p14:sldId id="673"/>
            <p14:sldId id="788"/>
            <p14:sldId id="584"/>
            <p14:sldId id="585"/>
            <p14:sldId id="827"/>
            <p14:sldId id="687"/>
            <p14:sldId id="881"/>
            <p14:sldId id="688"/>
            <p14:sldId id="689"/>
            <p14:sldId id="602"/>
            <p14:sldId id="882"/>
            <p14:sldId id="863"/>
            <p14:sldId id="691"/>
            <p14:sldId id="692"/>
            <p14:sldId id="693"/>
            <p14:sldId id="864"/>
            <p14:sldId id="698"/>
            <p14:sldId id="699"/>
            <p14:sldId id="678"/>
            <p14:sldId id="700"/>
            <p14:sldId id="702"/>
            <p14:sldId id="701"/>
            <p14:sldId id="704"/>
            <p14:sldId id="706"/>
            <p14:sldId id="708"/>
            <p14:sldId id="709"/>
            <p14:sldId id="902"/>
            <p14:sldId id="712"/>
            <p14:sldId id="710"/>
            <p14:sldId id="713"/>
            <p14:sldId id="714"/>
            <p14:sldId id="716"/>
            <p14:sldId id="717"/>
            <p14:sldId id="718"/>
            <p14:sldId id="719"/>
            <p14:sldId id="790"/>
            <p14:sldId id="720"/>
            <p14:sldId id="721"/>
            <p14:sldId id="791"/>
            <p14:sldId id="888"/>
            <p14:sldId id="722"/>
            <p14:sldId id="792"/>
            <p14:sldId id="889"/>
            <p14:sldId id="891"/>
            <p14:sldId id="892"/>
            <p14:sldId id="893"/>
            <p14:sldId id="793"/>
            <p14:sldId id="724"/>
            <p14:sldId id="796"/>
            <p14:sldId id="725"/>
            <p14:sldId id="890"/>
            <p14:sldId id="726"/>
            <p14:sldId id="797"/>
            <p14:sldId id="727"/>
            <p14:sldId id="798"/>
            <p14:sldId id="728"/>
            <p14:sldId id="799"/>
            <p14:sldId id="800"/>
            <p14:sldId id="758"/>
            <p14:sldId id="733"/>
            <p14:sldId id="802"/>
            <p14:sldId id="734"/>
            <p14:sldId id="803"/>
            <p14:sldId id="773"/>
            <p14:sldId id="804"/>
            <p14:sldId id="894"/>
            <p14:sldId id="895"/>
            <p14:sldId id="741"/>
            <p14:sldId id="805"/>
            <p14:sldId id="806"/>
            <p14:sldId id="742"/>
            <p14:sldId id="743"/>
            <p14:sldId id="807"/>
            <p14:sldId id="744"/>
            <p14:sldId id="808"/>
            <p14:sldId id="745"/>
            <p14:sldId id="809"/>
            <p14:sldId id="896"/>
            <p14:sldId id="897"/>
            <p14:sldId id="746"/>
            <p14:sldId id="810"/>
            <p14:sldId id="747"/>
            <p14:sldId id="811"/>
            <p14:sldId id="748"/>
            <p14:sldId id="812"/>
            <p14:sldId id="828"/>
            <p14:sldId id="749"/>
            <p14:sldId id="898"/>
            <p14:sldId id="750"/>
            <p14:sldId id="814"/>
            <p14:sldId id="899"/>
            <p14:sldId id="900"/>
            <p14:sldId id="751"/>
            <p14:sldId id="815"/>
            <p14:sldId id="753"/>
            <p14:sldId id="754"/>
            <p14:sldId id="816"/>
            <p14:sldId id="757"/>
            <p14:sldId id="818"/>
            <p14:sldId id="829"/>
            <p14:sldId id="819"/>
            <p14:sldId id="780"/>
            <p14:sldId id="831"/>
            <p14:sldId id="834"/>
            <p14:sldId id="850"/>
            <p14:sldId id="851"/>
            <p14:sldId id="841"/>
            <p14:sldId id="842"/>
            <p14:sldId id="901"/>
            <p14:sldId id="866"/>
            <p14:sldId id="867"/>
            <p14:sldId id="872"/>
            <p14:sldId id="873"/>
            <p14:sldId id="821"/>
            <p14:sldId id="822"/>
            <p14:sldId id="848"/>
            <p14:sldId id="868"/>
            <p14:sldId id="838"/>
            <p14:sldId id="883"/>
            <p14:sldId id="884"/>
            <p14:sldId id="885"/>
            <p14:sldId id="886"/>
            <p14:sldId id="887"/>
            <p14:sldId id="776"/>
            <p14:sldId id="843"/>
            <p14:sldId id="844"/>
            <p14:sldId id="785"/>
            <p14:sldId id="786"/>
            <p14:sldId id="65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00"/>
    <a:srgbClr val="CCFF99"/>
    <a:srgbClr val="2DB9FF"/>
    <a:srgbClr val="60E146"/>
    <a:srgbClr val="A2C9AC"/>
    <a:srgbClr val="FFFFFF"/>
    <a:srgbClr val="ACA2C7"/>
    <a:srgbClr val="BFAE96"/>
    <a:srgbClr val="50CB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58" autoAdjust="0"/>
    <p:restoredTop sz="97371" autoAdjust="0"/>
  </p:normalViewPr>
  <p:slideViewPr>
    <p:cSldViewPr snapToGrid="0">
      <p:cViewPr varScale="1">
        <p:scale>
          <a:sx n="112" d="100"/>
          <a:sy n="112" d="100"/>
        </p:scale>
        <p:origin x="768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7502"/>
    </p:cViewPr>
  </p:sorterViewPr>
  <p:notesViewPr>
    <p:cSldViewPr snapToGrid="0">
      <p:cViewPr varScale="1">
        <p:scale>
          <a:sx n="81" d="100"/>
          <a:sy n="81" d="100"/>
        </p:scale>
        <p:origin x="-4020" y="-102"/>
      </p:cViewPr>
      <p:guideLst>
        <p:guide orient="horz" pos="3127"/>
        <p:guide pos="2141"/>
      </p:guideLst>
    </p:cSldViewPr>
  </p:notesViewPr>
  <p:gridSpacing cx="360000" cy="3600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_____Microsoft_Excel6.xlsx"/><Relationship Id="rId1" Type="http://schemas.openxmlformats.org/officeDocument/2006/relationships/themeOverride" Target="../theme/themeOverride1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b="0" i="0" dirty="0"/>
              <a:t>Доходы</a:t>
            </a:r>
          </a:p>
        </c:rich>
      </c:tx>
      <c:layout>
        <c:manualLayout>
          <c:xMode val="edge"/>
          <c:yMode val="edge"/>
          <c:x val="0.44355166798524581"/>
          <c:y val="1.61460860573673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2160205818277373"/>
          <c:y val="0.19601888151169419"/>
          <c:w val="0.85356286226736211"/>
          <c:h val="0.4944132050317454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60E146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366 605 894,8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407 156 002,4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332 079 393,6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348 324 631,1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364 549 832,7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Лист1!$B$1:$F$1</c:f>
              <c:strCache>
                <c:ptCount val="5"/>
                <c:pt idx="0">
                  <c:v>2022 год 
(факт)</c:v>
                </c:pt>
                <c:pt idx="1">
                  <c:v>2023 год 
(отчет)</c:v>
                </c:pt>
                <c:pt idx="2">
                  <c:v>2024 год 
(прогноз)</c:v>
                </c:pt>
                <c:pt idx="3">
                  <c:v>2025 год 
(прогноз)</c:v>
                </c:pt>
                <c:pt idx="4">
                  <c:v>2026 год 
(прогноз)</c:v>
                </c:pt>
              </c:strCache>
            </c:strRef>
          </c:cat>
          <c:val>
            <c:numRef>
              <c:f>Лист1!$B$2:$F$2</c:f>
              <c:numCache>
                <c:formatCode>#\ ##0.0</c:formatCode>
                <c:ptCount val="5"/>
                <c:pt idx="0">
                  <c:v>366605894.80000001</c:v>
                </c:pt>
                <c:pt idx="1">
                  <c:v>407156002.39999998</c:v>
                </c:pt>
                <c:pt idx="2">
                  <c:v>332079393.60000002</c:v>
                </c:pt>
                <c:pt idx="3">
                  <c:v>348324631.10000002</c:v>
                </c:pt>
                <c:pt idx="4">
                  <c:v>364549832.69999999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86 109 364,3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79 687 480,4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67 519 736,5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55 267 575,8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62 854 395,2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Лист1!$B$1:$F$1</c:f>
              <c:strCache>
                <c:ptCount val="5"/>
                <c:pt idx="0">
                  <c:v>2022 год 
(факт)</c:v>
                </c:pt>
                <c:pt idx="1">
                  <c:v>2023 год 
(отчет)</c:v>
                </c:pt>
                <c:pt idx="2">
                  <c:v>2024 год 
(прогноз)</c:v>
                </c:pt>
                <c:pt idx="3">
                  <c:v>2025 год 
(прогноз)</c:v>
                </c:pt>
                <c:pt idx="4">
                  <c:v>2026 год 
(прогноз)</c:v>
                </c:pt>
              </c:strCache>
            </c:strRef>
          </c:cat>
          <c:val>
            <c:numRef>
              <c:f>Лист1!$B$3:$F$3</c:f>
              <c:numCache>
                <c:formatCode>#\ ##0.0</c:formatCode>
                <c:ptCount val="5"/>
                <c:pt idx="0">
                  <c:v>86109364.299999997</c:v>
                </c:pt>
                <c:pt idx="1">
                  <c:v>79687480.400000006</c:v>
                </c:pt>
                <c:pt idx="2">
                  <c:v>67519736.5</c:v>
                </c:pt>
                <c:pt idx="3">
                  <c:v>55267575.799999997</c:v>
                </c:pt>
                <c:pt idx="4">
                  <c:v>62854395.200000003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113198984"/>
        <c:axId val="113200944"/>
      </c:barChart>
      <c:barChart>
        <c:barDir val="col"/>
        <c:grouping val="stacked"/>
        <c:varyColors val="0"/>
        <c:ser>
          <c:idx val="2"/>
          <c:order val="2"/>
          <c:tx>
            <c:strRef>
              <c:f>Лист1!$A$4</c:f>
              <c:strCache>
                <c:ptCount val="1"/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1043849437330227E-3"/>
                  <c:y val="-0.2886983882208619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452 715 259,1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7286078289740984E-17"/>
                  <c:y val="-0.2857213083838869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486 843 482,8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2221987967452847E-7"/>
                  <c:y val="-0.2873711380844709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399 599 130,1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552070251986837E-3"/>
                  <c:y val="-0.2938102919240751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403</a:t>
                    </a:r>
                    <a:r>
                      <a:rPr lang="en-US" baseline="0" dirty="0" smtClean="0">
                        <a:solidFill>
                          <a:schemeClr val="tx1"/>
                        </a:solidFill>
                      </a:rPr>
                      <a:t> 592 206,9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0173829785073002E-4"/>
                  <c:y val="-0.2907219334620217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427 404 227,9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lt1"/>
              </a:solidFill>
              <a:ln w="12700" cap="flat" cmpd="sng" algn="ctr">
                <a:solidFill>
                  <a:schemeClr val="dk1"/>
                </a:solidFill>
                <a:prstDash val="solid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2022 год 
(факт)</c:v>
                </c:pt>
                <c:pt idx="1">
                  <c:v>2023 год 
(отчет)</c:v>
                </c:pt>
                <c:pt idx="2">
                  <c:v>2024 год 
(прогноз)</c:v>
                </c:pt>
                <c:pt idx="3">
                  <c:v>2025 год 
(прогноз)</c:v>
                </c:pt>
                <c:pt idx="4">
                  <c:v>2026 год 
(прогноз)</c:v>
                </c:pt>
              </c:strCache>
            </c:strRef>
          </c:cat>
          <c:val>
            <c:numRef>
              <c:f>Лист1!$B$4:$F$4</c:f>
              <c:numCache>
                <c:formatCode>#\ ##0.0</c:formatCode>
                <c:ptCount val="5"/>
                <c:pt idx="0">
                  <c:v>452715259.10000002</c:v>
                </c:pt>
                <c:pt idx="1">
                  <c:v>486843482.80000001</c:v>
                </c:pt>
                <c:pt idx="2">
                  <c:v>399599130.10000002</c:v>
                </c:pt>
                <c:pt idx="3">
                  <c:v>403592206.89999998</c:v>
                </c:pt>
                <c:pt idx="4">
                  <c:v>427404227.89999998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13199768"/>
        <c:axId val="113202904"/>
      </c:barChart>
      <c:catAx>
        <c:axId val="1131989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3200944"/>
        <c:crosses val="autoZero"/>
        <c:auto val="1"/>
        <c:lblAlgn val="ctr"/>
        <c:lblOffset val="100"/>
        <c:noMultiLvlLbl val="0"/>
      </c:catAx>
      <c:valAx>
        <c:axId val="113200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3198984"/>
        <c:crosses val="autoZero"/>
        <c:crossBetween val="between"/>
      </c:valAx>
      <c:valAx>
        <c:axId val="113202904"/>
        <c:scaling>
          <c:orientation val="minMax"/>
        </c:scaling>
        <c:delete val="1"/>
        <c:axPos val="r"/>
        <c:numFmt formatCode="#\ ##0.0" sourceLinked="1"/>
        <c:majorTickMark val="out"/>
        <c:minorTickMark val="none"/>
        <c:tickLblPos val="nextTo"/>
        <c:crossAx val="113199768"/>
        <c:crosses val="max"/>
        <c:crossBetween val="between"/>
      </c:valAx>
      <c:catAx>
        <c:axId val="1131997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32029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b="0" i="0" dirty="0" smtClean="0"/>
              <a:t>Расходы</a:t>
            </a:r>
            <a:endParaRPr lang="ru-RU" b="0" i="0" dirty="0"/>
          </a:p>
        </c:rich>
      </c:tx>
      <c:layout>
        <c:manualLayout>
          <c:xMode val="edge"/>
          <c:yMode val="edge"/>
          <c:x val="0.44986916656962272"/>
          <c:y val="1.27932860041668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3851980951136625"/>
          <c:y val="0.16649944176583298"/>
          <c:w val="0.85356286226736211"/>
          <c:h val="0.6255581619428847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2DB9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463 181 407,9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510 221 004,4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399 599</a:t>
                    </a:r>
                    <a:r>
                      <a:rPr lang="en-US" baseline="0" dirty="0" smtClean="0">
                        <a:solidFill>
                          <a:schemeClr val="tx1"/>
                        </a:solidFill>
                      </a:rPr>
                      <a:t> 130,1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416 090 167,2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446 275 971,2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Лист1!$B$1:$F$1</c:f>
              <c:strCache>
                <c:ptCount val="5"/>
                <c:pt idx="0">
                  <c:v>2022 год 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 </c:v>
                </c:pt>
                <c:pt idx="4">
                  <c:v>2026 год</c:v>
                </c:pt>
              </c:strCache>
            </c:strRef>
          </c:cat>
          <c:val>
            <c:numRef>
              <c:f>Лист1!$B$2:$F$2</c:f>
              <c:numCache>
                <c:formatCode>#\ ##0.0</c:formatCode>
                <c:ptCount val="5"/>
                <c:pt idx="0">
                  <c:v>463181407.89999998</c:v>
                </c:pt>
                <c:pt idx="1">
                  <c:v>510221004.39999998</c:v>
                </c:pt>
                <c:pt idx="2">
                  <c:v>399599130.10000002</c:v>
                </c:pt>
                <c:pt idx="3">
                  <c:v>416090167.19999999</c:v>
                </c:pt>
                <c:pt idx="4">
                  <c:v>446275971.19999999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113204080"/>
        <c:axId val="113204864"/>
      </c:barChart>
      <c:catAx>
        <c:axId val="113204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3204864"/>
        <c:crosses val="autoZero"/>
        <c:auto val="1"/>
        <c:lblAlgn val="ctr"/>
        <c:lblOffset val="100"/>
        <c:noMultiLvlLbl val="0"/>
      </c:catAx>
      <c:valAx>
        <c:axId val="113204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3204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600" b="0" i="0" dirty="0" smtClean="0"/>
              <a:t>Дефицит </a:t>
            </a:r>
            <a:r>
              <a:rPr lang="ru-RU" sz="1100" b="0" i="1" dirty="0" smtClean="0"/>
              <a:t>(</a:t>
            </a:r>
            <a:r>
              <a:rPr lang="ru-RU" sz="1100" b="0" i="1" baseline="0" dirty="0" smtClean="0"/>
              <a:t>обеспечен источниками финансирования)</a:t>
            </a:r>
            <a:endParaRPr lang="ru-RU" sz="1100" b="0" i="1" dirty="0"/>
          </a:p>
        </c:rich>
      </c:tx>
      <c:layout>
        <c:manualLayout>
          <c:xMode val="edge"/>
          <c:yMode val="edge"/>
          <c:x val="0.24802605792419283"/>
          <c:y val="0.28601805633889138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3585513828612486"/>
          <c:y val="0.55046780676189266"/>
          <c:w val="0.86414486171387506"/>
          <c:h val="0.3471029274259737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3.0957673156252158E-3"/>
                  <c:y val="-8.8082832895631513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-10 466 148,8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2712836317646032E-3"/>
                  <c:y val="6.085256198429252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-23 377 521,6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1557642417086038E-3"/>
                  <c:y val="4.6685847696330177E-2"/>
                </c:manualLayout>
              </c:layout>
              <c:tx>
                <c:rich>
                  <a:bodyPr/>
                  <a:lstStyle/>
                  <a:p>
                    <a:endParaRPr lang="en-US" sz="1000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6076954081982219E-3"/>
                  <c:y val="3.968427495128134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-12 497 960,3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6078188586632991E-3"/>
                  <c:y val="2.097076218090626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-18 871 743,3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Лист1!$B$1:$F$1</c:f>
              <c:strCache>
                <c:ptCount val="5"/>
                <c:pt idx="0">
                  <c:v>2022 год </c:v>
                </c:pt>
                <c:pt idx="1">
                  <c:v>2023 год</c:v>
                </c:pt>
                <c:pt idx="2">
                  <c:v>2024 год </c:v>
                </c:pt>
                <c:pt idx="3">
                  <c:v>2025 год</c:v>
                </c:pt>
                <c:pt idx="4">
                  <c:v>2026 год </c:v>
                </c:pt>
              </c:strCache>
            </c:strRef>
          </c:cat>
          <c:val>
            <c:numRef>
              <c:f>Лист1!$B$2:$F$2</c:f>
              <c:numCache>
                <c:formatCode>#\ ##0.0</c:formatCode>
                <c:ptCount val="5"/>
                <c:pt idx="0">
                  <c:v>-10466148.800000001</c:v>
                </c:pt>
                <c:pt idx="1">
                  <c:v>-23377521.600000001</c:v>
                </c:pt>
                <c:pt idx="2">
                  <c:v>0</c:v>
                </c:pt>
                <c:pt idx="3">
                  <c:v>-12497960.300000001</c:v>
                </c:pt>
                <c:pt idx="4">
                  <c:v>-18871743.300000001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113202120"/>
        <c:axId val="113202512"/>
      </c:barChart>
      <c:catAx>
        <c:axId val="113202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3202512"/>
        <c:crossesAt val="0"/>
        <c:auto val="1"/>
        <c:lblAlgn val="ctr"/>
        <c:lblOffset val="100"/>
        <c:noMultiLvlLbl val="0"/>
      </c:catAx>
      <c:valAx>
        <c:axId val="113202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3202120"/>
        <c:crosses val="autoZero"/>
        <c:crossBetween val="between"/>
        <c:minorUnit val="1000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8093170188621728E-3"/>
          <c:y val="0.14004917248717139"/>
          <c:w val="0.58483516409370628"/>
          <c:h val="0.8406914046760677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bubble3D val="0"/>
            <c:spPr>
              <a:solidFill>
                <a:srgbClr val="2DB9FF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bubble3D val="0"/>
            <c:spPr>
              <a:solidFill>
                <a:srgbClr val="ACA2C7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bubble3D val="0"/>
            <c:spPr>
              <a:solidFill>
                <a:srgbClr val="BFAE96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4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6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27%</a:t>
                    </a:r>
                    <a:endParaRPr lang="en-US" dirty="0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21%</a:t>
                    </a:r>
                    <a:endParaRPr lang="en-US" dirty="0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16%</a:t>
                    </a:r>
                    <a:endParaRPr lang="en-US" dirty="0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8373798258306777E-2"/>
                  <c:y val="-0.1258439802984853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 smtClean="0"/>
                      <a:t>10%</a:t>
                    </a:r>
                    <a:endParaRPr lang="en-US" dirty="0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6.4160829952625689E-2"/>
                  <c:y val="2.785616412991149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6.3769525990761869E-2"/>
                  <c:y val="3.765026108210198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3 %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6941621023414915E-2"/>
                  <c:y val="-1.095100544383961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8.3255184984627764E-2"/>
                  <c:y val="-3.697811354293969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3.8575989726199668E-2"/>
                  <c:y val="-6.399835609336725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Лист1!$A$2:$A$15</c:f>
              <c:strCache>
                <c:ptCount val="14"/>
                <c:pt idx="0">
                  <c:v>Национальная экономика</c:v>
                </c:pt>
                <c:pt idx="1">
                  <c:v>Образование</c:v>
                </c:pt>
                <c:pt idx="2">
                  <c:v>Социальная политика</c:v>
                </c:pt>
                <c:pt idx="3">
                  <c:v>Здравоохранение</c:v>
                </c:pt>
                <c:pt idx="4">
                  <c:v>Общегосударственные вопросы</c:v>
                </c:pt>
                <c:pt idx="5">
                  <c:v>Межбюджетные трансферты общего характера бюджетам бюджетной системы Российской Федерации</c:v>
                </c:pt>
                <c:pt idx="6">
                  <c:v>Жилищно-коммунальное хозяйство</c:v>
                </c:pt>
                <c:pt idx="7">
                  <c:v>Культура, кинематография</c:v>
                </c:pt>
                <c:pt idx="8">
                  <c:v>Охрана окружающей среды</c:v>
                </c:pt>
                <c:pt idx="9">
                  <c:v>Физическая культура и спорт</c:v>
                </c:pt>
                <c:pt idx="10">
                  <c:v>Средства массовой информации</c:v>
                </c:pt>
                <c:pt idx="11">
                  <c:v>Национальная безопасность и правоохранительная деятельность</c:v>
                </c:pt>
                <c:pt idx="12">
                  <c:v>Национальная оборона</c:v>
                </c:pt>
                <c:pt idx="13">
                  <c:v>Обслуживание государственного (муниципального) долга</c:v>
                </c:pt>
              </c:strCache>
            </c:strRef>
          </c:cat>
          <c:val>
            <c:numRef>
              <c:f>Лист1!$B$2:$B$15</c:f>
              <c:numCache>
                <c:formatCode>#\ ##0.0</c:formatCode>
                <c:ptCount val="14"/>
                <c:pt idx="0">
                  <c:v>26.71315635078756</c:v>
                </c:pt>
                <c:pt idx="1">
                  <c:v>20.600706307693734</c:v>
                </c:pt>
                <c:pt idx="2">
                  <c:v>15.644344692230849</c:v>
                </c:pt>
                <c:pt idx="3">
                  <c:v>10.928818811259969</c:v>
                </c:pt>
                <c:pt idx="4">
                  <c:v>10.457436754064643</c:v>
                </c:pt>
                <c:pt idx="5">
                  <c:v>6.7333934118591809</c:v>
                </c:pt>
                <c:pt idx="6">
                  <c:v>2.7450699648057113</c:v>
                </c:pt>
                <c:pt idx="7">
                  <c:v>2.5290470470921576</c:v>
                </c:pt>
                <c:pt idx="8">
                  <c:v>1.3362830391206602</c:v>
                </c:pt>
                <c:pt idx="9">
                  <c:v>1.1888604459201748</c:v>
                </c:pt>
                <c:pt idx="10">
                  <c:v>0.43420810239646712</c:v>
                </c:pt>
                <c:pt idx="11">
                  <c:v>0.42437111902011115</c:v>
                </c:pt>
                <c:pt idx="12">
                  <c:v>4.9777986240916491E-2</c:v>
                </c:pt>
                <c:pt idx="13" formatCode="#,##0.00">
                  <c:v>0.21452596750785569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0899525665267029"/>
          <c:y val="9.9919808135245716E-3"/>
          <c:w val="0.39100474334732965"/>
          <c:h val="0.99000801918647541"/>
        </c:manualLayout>
      </c:layout>
      <c:overlay val="0"/>
      <c:txPr>
        <a:bodyPr/>
        <a:lstStyle/>
        <a:p>
          <a:pPr>
            <a:defRPr sz="13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11673699015471"/>
          <c:y val="2.9590752240858737E-2"/>
          <c:w val="0.8593648616971401"/>
          <c:h val="0.6132433761151037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Расходы, направленные на социальную сферу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51,3%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9.1276111915533416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54,7%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5184618376179191E-3"/>
                  <c:y val="2.113625160061338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55,0%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0292323019221754"/>
                      <c:h val="4.5231578425312641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2024 год
(прогноз)</c:v>
                </c:pt>
                <c:pt idx="1">
                  <c:v>2025 год
(прогноз)</c:v>
                </c:pt>
                <c:pt idx="2">
                  <c:v>2026 год
(прогноз)</c:v>
                </c:pt>
              </c:strCache>
            </c:strRef>
          </c:cat>
          <c:val>
            <c:numRef>
              <c:f>Лист1!$B$2:$D$2</c:f>
              <c:numCache>
                <c:formatCode>#\ ##0.0</c:formatCode>
                <c:ptCount val="3"/>
                <c:pt idx="0">
                  <c:v>197415204.14560002</c:v>
                </c:pt>
                <c:pt idx="1">
                  <c:v>197415204.14560002</c:v>
                </c:pt>
                <c:pt idx="2">
                  <c:v>212258452.57760003</c:v>
                </c:pt>
              </c:numCache>
            </c:numRef>
          </c:val>
          <c:extLst/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Расходы в других отраслях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1.0915641990336128E-16"/>
                  <c:y val="4.2272503201226767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48,7%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42,5%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9.1276111915533416E-3"/>
                  <c:y val="-9.6873367413404453E-1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40,3%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2024 год
(прогноз)</c:v>
                </c:pt>
                <c:pt idx="1">
                  <c:v>2025 год
(прогноз)</c:v>
                </c:pt>
                <c:pt idx="2">
                  <c:v>2026 год
(прогноз)</c:v>
                </c:pt>
              </c:strCache>
            </c:strRef>
          </c:cat>
          <c:val>
            <c:numRef>
              <c:f>Лист1!$B$4:$D$4</c:f>
              <c:numCache>
                <c:formatCode>#\ ##0.0</c:formatCode>
                <c:ptCount val="3"/>
                <c:pt idx="0">
                  <c:v>173636756.09999999</c:v>
                </c:pt>
                <c:pt idx="1">
                  <c:v>164388976.38439998</c:v>
                </c:pt>
                <c:pt idx="2">
                  <c:v>139155454.05000001</c:v>
                </c:pt>
              </c:numCache>
            </c:numRef>
          </c:val>
          <c:extLst/>
        </c:ser>
        <c:ser>
          <c:idx val="4"/>
          <c:order val="4"/>
          <c:tx>
            <c:strRef>
              <c:f>Лист1!$A$6</c:f>
              <c:strCache>
                <c:ptCount val="1"/>
                <c:pt idx="0">
                  <c:v>Условно утвержденные расходы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9540553211439289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2,8%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4,7%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2024 год
(прогноз)</c:v>
                </c:pt>
                <c:pt idx="1">
                  <c:v>2025 год
(прогноз)</c:v>
                </c:pt>
                <c:pt idx="2">
                  <c:v>2026 год
(прогноз)</c:v>
                </c:pt>
              </c:strCache>
            </c:strRef>
          </c:cat>
          <c:val>
            <c:numRef>
              <c:f>Лист1!$B$6:$D$6</c:f>
              <c:numCache>
                <c:formatCode>#\ ##0.0</c:formatCode>
                <c:ptCount val="3"/>
                <c:pt idx="1">
                  <c:v>9277030.2699999996</c:v>
                </c:pt>
                <c:pt idx="2">
                  <c:v>20038385.383200001</c:v>
                </c:pt>
              </c:numCache>
            </c:numRef>
          </c:val>
          <c:extLst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82869504"/>
        <c:axId val="182869896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Лист1!$A$3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Лист1!$B$1:$D$1</c15:sqref>
                        </c15:formulaRef>
                      </c:ext>
                    </c:extLst>
                    <c:strCache>
                      <c:ptCount val="3"/>
                      <c:pt idx="0">
                        <c:v>2024 год
(прогноз)</c:v>
                      </c:pt>
                      <c:pt idx="1">
                        <c:v>2025 год
(прогноз)</c:v>
                      </c:pt>
                      <c:pt idx="2">
                        <c:v>2026 год
(прогноз)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Лист1!$B$3:$D$3</c15:sqref>
                        </c15:formulaRef>
                      </c:ext>
                    </c:extLst>
                    <c:numCache>
                      <c:formatCode>0.0%</c:formatCode>
                      <c:ptCount val="3"/>
                      <c:pt idx="0">
                        <c:v>0.5320788252100852</c:v>
                      </c:pt>
                      <c:pt idx="1">
                        <c:v>0.53210945717423552</c:v>
                      </c:pt>
                      <c:pt idx="2">
                        <c:v>0.5717153363969153</c:v>
                      </c:pt>
                    </c:numCache>
                  </c:numRef>
                </c:val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Лист1!$A$5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Лист1!$B$1:$D$1</c15:sqref>
                        </c15:formulaRef>
                      </c:ext>
                    </c:extLst>
                    <c:strCache>
                      <c:ptCount val="3"/>
                      <c:pt idx="0">
                        <c:v>2024 год
(прогноз)</c:v>
                      </c:pt>
                      <c:pt idx="1">
                        <c:v>2025 год
(прогноз)</c:v>
                      </c:pt>
                      <c:pt idx="2">
                        <c:v>2026 год
(прогноз)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Лист1!$B$5:$D$5</c15:sqref>
                        </c15:formulaRef>
                      </c:ext>
                    </c:extLst>
                    <c:numCache>
                      <c:formatCode>0.0%</c:formatCode>
                      <c:ptCount val="3"/>
                      <c:pt idx="0">
                        <c:v>0.46792117478991474</c:v>
                      </c:pt>
                      <c:pt idx="1">
                        <c:v>0.44280423873053193</c:v>
                      </c:pt>
                      <c:pt idx="2">
                        <c:v>0.37477946529755546</c:v>
                      </c:pt>
                    </c:numCache>
                  </c:numRef>
                </c:val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Лист1!$A$7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Лист1!$B$1:$D$1</c15:sqref>
                        </c15:formulaRef>
                      </c:ext>
                    </c:extLst>
                    <c:strCache>
                      <c:ptCount val="3"/>
                      <c:pt idx="0">
                        <c:v>2024 год
(прогноз)</c:v>
                      </c:pt>
                      <c:pt idx="1">
                        <c:v>2025 год
(прогноз)</c:v>
                      </c:pt>
                      <c:pt idx="2">
                        <c:v>2026 год
(прогноз)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Лист1!$B$7:$D$7</c15:sqref>
                        </c15:formulaRef>
                      </c:ext>
                    </c:extLst>
                    <c:numCache>
                      <c:formatCode>@</c:formatCode>
                      <c:ptCount val="3"/>
                      <c:pt idx="1">
                        <c:v>0</c:v>
                      </c:pt>
                      <c:pt idx="2">
                        <c:v>0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1828695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2869896"/>
        <c:crosses val="autoZero"/>
        <c:auto val="1"/>
        <c:lblAlgn val="ctr"/>
        <c:lblOffset val="100"/>
        <c:noMultiLvlLbl val="0"/>
      </c:catAx>
      <c:valAx>
        <c:axId val="182869896"/>
        <c:scaling>
          <c:orientation val="minMax"/>
          <c:max val="4000000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2869504"/>
        <c:crosses val="autoZero"/>
        <c:crossBetween val="between"/>
        <c:majorUnit val="1000000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6809423347398"/>
          <c:y val="0.6830600765498448"/>
          <c:w val="0.47707032348804501"/>
          <c:h val="0.20491778996690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ln>
      <a:gradFill>
        <a:gsLst>
          <a:gs pos="0">
            <a:schemeClr val="accent1">
              <a:tint val="66000"/>
              <a:satMod val="160000"/>
            </a:schemeClr>
          </a:gs>
          <a:gs pos="50000">
            <a:schemeClr val="accent1">
              <a:tint val="44500"/>
              <a:satMod val="160000"/>
            </a:schemeClr>
          </a:gs>
          <a:gs pos="100000">
            <a:schemeClr val="accent1">
              <a:tint val="23500"/>
              <a:satMod val="160000"/>
            </a:schemeClr>
          </a:gs>
        </a:gsLst>
        <a:lin ang="5400000" scaled="0"/>
      </a:gradFill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0252571873461432E-2"/>
          <c:y val="9.5912868069020635E-2"/>
          <c:w val="0.92183573904959304"/>
          <c:h val="0.5323393991765816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Кредиты из федерального бюджета</c:v>
                </c:pt>
              </c:strCache>
            </c:strRef>
          </c:tx>
          <c:spPr>
            <a:solidFill>
              <a:srgbClr val="39FF29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98,5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на 01.01.23г.</c:v>
                </c:pt>
                <c:pt idx="1">
                  <c:v>на 01.01.24г.</c:v>
                </c:pt>
                <c:pt idx="2">
                  <c:v>прогноз
на 01.01.25г.</c:v>
                </c:pt>
                <c:pt idx="3">
                  <c:v>прогноз
на 01.01.26г.</c:v>
                </c:pt>
                <c:pt idx="4">
                  <c:v>прогноз
на 01.01.27г.</c:v>
                </c:pt>
              </c:strCache>
            </c:str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98.5</c:v>
                </c:pt>
                <c:pt idx="1">
                  <c:v>115.9</c:v>
                </c:pt>
                <c:pt idx="2">
                  <c:v>107.7</c:v>
                </c:pt>
                <c:pt idx="3">
                  <c:v>99.1</c:v>
                </c:pt>
                <c:pt idx="4">
                  <c:v>89.5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Государственные гарантии РТ</c:v>
                </c:pt>
              </c:strCache>
            </c:strRef>
          </c:tx>
          <c:spPr>
            <a:solidFill>
              <a:srgbClr val="65AEFF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4.9930794726511813E-3"/>
                  <c:y val="7.05951803688329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3724297875186912E-3"/>
                  <c:y val="6.75087825738425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8856978854201676E-4"/>
                  <c:y val="-4.91201635584714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0759439781364046E-3"/>
                  <c:y val="6.95665006849966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на 01.01.23г.</c:v>
                </c:pt>
                <c:pt idx="1">
                  <c:v>на 01.01.24г.</c:v>
                </c:pt>
                <c:pt idx="2">
                  <c:v>прогноз
на 01.01.25г.</c:v>
                </c:pt>
                <c:pt idx="3">
                  <c:v>прогноз
на 01.01.26г.</c:v>
                </c:pt>
                <c:pt idx="4">
                  <c:v>прогноз
на 01.01.27г.</c:v>
                </c:pt>
              </c:strCache>
            </c:strRef>
          </c:cat>
          <c:val>
            <c:numRef>
              <c:f>Лист1!$C$2:$C$6</c:f>
              <c:numCache>
                <c:formatCode>#\ ##0.0</c:formatCode>
                <c:ptCount val="5"/>
                <c:pt idx="0">
                  <c:v>5</c:v>
                </c:pt>
                <c:pt idx="1">
                  <c:v>9.8000000000000007</c:v>
                </c:pt>
                <c:pt idx="2">
                  <c:v>5.7</c:v>
                </c:pt>
                <c:pt idx="3">
                  <c:v>104.4</c:v>
                </c:pt>
                <c:pt idx="4">
                  <c:v>4.9000000000000004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gapDepth val="55"/>
        <c:shape val="box"/>
        <c:axId val="555686520"/>
        <c:axId val="555684168"/>
        <c:axId val="0"/>
      </c:bar3DChart>
      <c:catAx>
        <c:axId val="5556865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555684168"/>
        <c:crosses val="autoZero"/>
        <c:auto val="1"/>
        <c:lblAlgn val="ctr"/>
        <c:lblOffset val="100"/>
        <c:noMultiLvlLbl val="0"/>
      </c:catAx>
      <c:valAx>
        <c:axId val="555684168"/>
        <c:scaling>
          <c:orientation val="minMax"/>
          <c:max val="100"/>
          <c:min val="30"/>
        </c:scaling>
        <c:delete val="0"/>
        <c:axPos val="l"/>
        <c:majorGridlines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555686520"/>
        <c:crosses val="autoZero"/>
        <c:crossBetween val="between"/>
        <c:majorUnit val="15"/>
      </c:valAx>
    </c:plotArea>
    <c:legend>
      <c:legendPos val="b"/>
      <c:layout>
        <c:manualLayout>
          <c:xMode val="edge"/>
          <c:yMode val="edge"/>
          <c:x val="2.6166570860902485E-2"/>
          <c:y val="0.84476917701718401"/>
          <c:w val="0.94476469201674629"/>
          <c:h val="0.10329376266310344"/>
        </c:manualLayout>
      </c:layout>
      <c:overlay val="0"/>
      <c:txPr>
        <a:bodyPr/>
        <a:lstStyle/>
        <a:p>
          <a:pPr>
            <a:defRPr sz="18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69395441037751"/>
          <c:y val="0.12301565147165969"/>
          <c:w val="0.82626756693108128"/>
          <c:h val="0.56552863436123335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Государственный долг</c:v>
                </c:pt>
              </c:strCache>
            </c:strRef>
          </c:tx>
          <c:spPr>
            <a:solidFill>
              <a:srgbClr val="39FF29"/>
            </a:solidFill>
            <a:effectLst>
              <a:innerShdw blurRad="63500" dist="50800" dir="27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3"/>
              <c:tx>
                <c:rich>
                  <a:bodyPr/>
                  <a:lstStyle/>
                  <a:p>
                    <a:r>
                      <a:rPr lang="en-US" dirty="0" smtClean="0"/>
                      <a:t>103,5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vertOverflow="overflow" horzOverflow="overflow" wrap="square" lIns="38100" tIns="19050" rIns="38100" bIns="19050" anchor="ctr">
                <a:spAutoFit/>
              </a:bodyPr>
              <a:lstStyle/>
              <a:p>
                <a:pPr>
                  <a:defRPr sz="2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numRef>
              <c:f>Лист1!$A$2:$A$6</c:f>
              <c:numCache>
                <c:formatCode>m/d/yyyy</c:formatCode>
                <c:ptCount val="5"/>
                <c:pt idx="0">
                  <c:v>43831</c:v>
                </c:pt>
                <c:pt idx="1">
                  <c:v>44197</c:v>
                </c:pt>
                <c:pt idx="2">
                  <c:v>44562</c:v>
                </c:pt>
                <c:pt idx="3">
                  <c:v>44927</c:v>
                </c:pt>
                <c:pt idx="4">
                  <c:v>45292</c:v>
                </c:pt>
              </c:numCache>
            </c:numRef>
          </c:cat>
          <c:val>
            <c:numRef>
              <c:f>Лист1!$B$2:$B$6</c:f>
              <c:numCache>
                <c:formatCode>0.0</c:formatCode>
                <c:ptCount val="5"/>
                <c:pt idx="0">
                  <c:v>93.7</c:v>
                </c:pt>
                <c:pt idx="1">
                  <c:v>98.2</c:v>
                </c:pt>
                <c:pt idx="2">
                  <c:v>96.6</c:v>
                </c:pt>
                <c:pt idx="3">
                  <c:v>103.5</c:v>
                </c:pt>
                <c:pt idx="4">
                  <c:v>125.7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налоговые и неналоговые доходы за год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3"/>
              <c:layout>
                <c:manualLayout>
                  <c:x val="1.4905905590687669E-3"/>
                  <c:y val="0.1839826653469529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366,6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0.1945936333860622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>
                  <a:defRPr sz="2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m/d/yyyy</c:formatCode>
                <c:ptCount val="5"/>
                <c:pt idx="0">
                  <c:v>43831</c:v>
                </c:pt>
                <c:pt idx="1">
                  <c:v>44197</c:v>
                </c:pt>
                <c:pt idx="2">
                  <c:v>44562</c:v>
                </c:pt>
                <c:pt idx="3">
                  <c:v>44927</c:v>
                </c:pt>
                <c:pt idx="4">
                  <c:v>45292</c:v>
                </c:pt>
              </c:numCache>
            </c:numRef>
          </c:cat>
          <c:val>
            <c:numRef>
              <c:f>Лист1!$C$2:$C$6</c:f>
              <c:numCache>
                <c:formatCode>0.0</c:formatCode>
                <c:ptCount val="5"/>
                <c:pt idx="0">
                  <c:v>249.5</c:v>
                </c:pt>
                <c:pt idx="1">
                  <c:v>206.9</c:v>
                </c:pt>
                <c:pt idx="2">
                  <c:v>280.2</c:v>
                </c:pt>
                <c:pt idx="3">
                  <c:v>366.6</c:v>
                </c:pt>
                <c:pt idx="4">
                  <c:v>407.2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555686128"/>
        <c:axId val="555686912"/>
      </c:barChart>
      <c:lineChart>
        <c:grouping val="stacked"/>
        <c:varyColors val="1"/>
        <c:ser>
          <c:idx val="2"/>
          <c:order val="2"/>
          <c:tx>
            <c:strRef>
              <c:f>Лист1!$D$1</c:f>
              <c:strCache>
                <c:ptCount val="1"/>
                <c:pt idx="0">
                  <c:v>Долговая нагрузка</c:v>
                </c:pt>
              </c:strCache>
            </c:strRef>
          </c:tx>
          <c:spPr>
            <a:ln w="50800">
              <a:solidFill>
                <a:schemeClr val="accent2"/>
              </a:solidFill>
            </a:ln>
          </c:spPr>
          <c:marker>
            <c:symbol val="square"/>
            <c:size val="11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dLbls>
            <c:dLbl>
              <c:idx val="3"/>
              <c:tx>
                <c:rich>
                  <a:bodyPr/>
                  <a:lstStyle/>
                  <a:p>
                    <a:r>
                      <a:rPr lang="en-US" dirty="0" smtClean="0"/>
                      <a:t>28,2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Лист1!$A$2:$A$6</c:f>
              <c:numCache>
                <c:formatCode>m/d/yyyy</c:formatCode>
                <c:ptCount val="5"/>
                <c:pt idx="0">
                  <c:v>43831</c:v>
                </c:pt>
                <c:pt idx="1">
                  <c:v>44197</c:v>
                </c:pt>
                <c:pt idx="2">
                  <c:v>44562</c:v>
                </c:pt>
                <c:pt idx="3">
                  <c:v>44927</c:v>
                </c:pt>
                <c:pt idx="4">
                  <c:v>45292</c:v>
                </c:pt>
              </c:numCache>
            </c:numRef>
          </c:cat>
          <c:val>
            <c:numRef>
              <c:f>Лист1!$D$2:$D$6</c:f>
              <c:numCache>
                <c:formatCode>0.0</c:formatCode>
                <c:ptCount val="5"/>
                <c:pt idx="0" formatCode="General">
                  <c:v>37.5</c:v>
                </c:pt>
                <c:pt idx="1">
                  <c:v>47.5</c:v>
                </c:pt>
                <c:pt idx="2" formatCode="General">
                  <c:v>34.5</c:v>
                </c:pt>
                <c:pt idx="3" formatCode="General">
                  <c:v>28.2</c:v>
                </c:pt>
                <c:pt idx="4">
                  <c:v>30.9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5682600"/>
        <c:axId val="555680248"/>
      </c:lineChart>
      <c:catAx>
        <c:axId val="555686128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txPr>
          <a:bodyPr/>
          <a:lstStyle/>
          <a:p>
            <a:pPr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555686912"/>
        <c:crosses val="autoZero"/>
        <c:auto val="0"/>
        <c:lblAlgn val="ctr"/>
        <c:lblOffset val="100"/>
        <c:noMultiLvlLbl val="0"/>
      </c:catAx>
      <c:valAx>
        <c:axId val="555686912"/>
        <c:scaling>
          <c:orientation val="minMax"/>
          <c:min val="0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txPr>
          <a:bodyPr/>
          <a:lstStyle/>
          <a:p>
            <a:pPr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555686128"/>
        <c:crosses val="autoZero"/>
        <c:crossBetween val="between"/>
        <c:majorUnit val="50"/>
      </c:valAx>
      <c:valAx>
        <c:axId val="555680248"/>
        <c:scaling>
          <c:orientation val="minMax"/>
          <c:max val="80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555682600"/>
        <c:crosses val="max"/>
        <c:crossBetween val="between"/>
      </c:valAx>
      <c:dateAx>
        <c:axId val="555682600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555680248"/>
        <c:crosses val="autoZero"/>
        <c:auto val="1"/>
        <c:lblOffset val="100"/>
        <c:baseTimeUnit val="years"/>
      </c:dateAx>
    </c:plotArea>
    <c:legend>
      <c:legendPos val="b"/>
      <c:overlay val="0"/>
      <c:txPr>
        <a:bodyPr/>
        <a:lstStyle/>
        <a:p>
          <a:pPr>
            <a:defRPr sz="20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  <a:sp3d>
      <a:bevelB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9E07DD-A5B0-427A-BADB-480EADEE3644}" type="doc">
      <dgm:prSet loTypeId="urn:microsoft.com/office/officeart/2005/8/layout/radial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70FEB5CF-0BB8-4776-89A5-BC193BFCFEF9}">
      <dgm:prSet phldrT="[Текст]" custT="1"/>
      <dgm:spPr/>
      <dgm:t>
        <a:bodyPr/>
        <a:lstStyle/>
        <a:p>
          <a:r>
            <a:rPr lang="ru-RU" sz="1400" dirty="0" smtClean="0">
              <a:latin typeface="Arial Narrow" panose="020B0606020202030204" pitchFamily="34" charset="0"/>
            </a:rPr>
            <a:t>Национальные проекты</a:t>
          </a:r>
          <a:endParaRPr lang="ru-RU" sz="1400" dirty="0">
            <a:latin typeface="Arial Narrow" panose="020B0606020202030204" pitchFamily="34" charset="0"/>
          </a:endParaRPr>
        </a:p>
      </dgm:t>
    </dgm:pt>
    <dgm:pt modelId="{A0982890-4A15-4706-95B5-8205F15F4B05}" type="parTrans" cxnId="{A6D6E14F-9938-406A-8EFC-B0A510089865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FB9B2E7E-006F-4421-95BB-F1F97E76D496}" type="sibTrans" cxnId="{A6D6E14F-9938-406A-8EFC-B0A510089865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20469BF1-2626-49C1-BD99-197326E59B57}">
      <dgm:prSet phldrT="[Текст]"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Демография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D191030B-9FD7-4612-A3A3-7D84775EEDE9}" type="parTrans" cxnId="{4D44555A-EB03-4845-BA58-4A4CBAD62F1F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4341C09F-2873-419A-B77C-FFDA810A0CB3}" type="sibTrans" cxnId="{4D44555A-EB03-4845-BA58-4A4CBAD62F1F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5E3D8E66-8863-42D7-B322-E5602B7764AD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Здравоохранение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A179B136-F490-4BDE-8B05-254FB94F8D52}" type="parTrans" cxnId="{876A411F-6A61-44B1-8D6D-00BFFBE443EE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6C7E28FA-D199-405E-8CED-4631875F5C10}" type="sibTrans" cxnId="{876A411F-6A61-44B1-8D6D-00BFFBE443EE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EAA85B16-D9B2-47E6-8316-C1E37F507C9F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Образование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7C54958C-904A-4034-B9B0-5E1F2B488415}" type="parTrans" cxnId="{CE39E68D-8147-48A7-802F-2592A7B2D120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43B0ECAB-BD0C-4BE5-AF6B-0F9052FBB588}" type="sibTrans" cxnId="{CE39E68D-8147-48A7-802F-2592A7B2D120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2AF386F0-9E07-420A-8C21-97E999FA6082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Жилье и городская среда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55241DA5-4723-4576-A068-CF37ADDE3407}" type="parTrans" cxnId="{E96C1742-02A0-4153-A49C-5C3581CB0A17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8294628A-4F2D-4435-8C12-BB868F6C66FC}" type="sibTrans" cxnId="{E96C1742-02A0-4153-A49C-5C3581CB0A17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785BED81-37ED-4A7C-BAF7-713CF3C5596E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Экология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317F107E-F919-4B34-B2B7-AE9DFF6DDC7D}" type="parTrans" cxnId="{26DF4F7D-73C0-40D5-813C-0DBF683D0600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124F5364-8FD6-4CAE-B32E-BCF4E4AD8AD2}" type="sibTrans" cxnId="{26DF4F7D-73C0-40D5-813C-0DBF683D0600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73469D9E-8C37-4A72-A0D7-935E526B29A1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Безопасные качественные  дороги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A03B4353-4DDF-493D-9A64-F9C65582F1B4}" type="parTrans" cxnId="{2279AF2B-39D3-489E-9B46-E6BC3E23228D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C51F7838-FD22-4DC1-933B-C511C206B563}" type="sibTrans" cxnId="{2279AF2B-39D3-489E-9B46-E6BC3E23228D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A6201C63-CCCE-4299-B791-B6C7D8E9E178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Производительность труда 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3ACF6BAD-3D2E-41CF-8874-D72E54FED96C}" type="parTrans" cxnId="{126AB0CD-7C3D-442E-BD41-74C1AE0687C4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4E321EE6-51D4-4AC2-90EF-E3E8225617CC}" type="sibTrans" cxnId="{126AB0CD-7C3D-442E-BD41-74C1AE0687C4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9CE0E37B-54E6-4322-86A0-4FFF055B2941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Беспилотные авиационные системы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8366455A-9D8E-4889-8DE5-43375E8E4ED5}" type="parTrans" cxnId="{085729E4-0659-49A3-BC9F-0EA249E8ABEC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65F0722D-1E18-416A-BCDB-63F37150AE6F}" type="sibTrans" cxnId="{085729E4-0659-49A3-BC9F-0EA249E8ABEC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F00040BC-240C-47B1-9631-5856AA18525D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Цифровая экономика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BC485765-7957-4FE8-B650-B852092D4532}" type="parTrans" cxnId="{248C26E1-6DB0-4ABD-B389-BF3A4A5235C1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4457F7F8-7C21-4AB6-8AE1-8CBF4E2F3E3D}" type="sibTrans" cxnId="{248C26E1-6DB0-4ABD-B389-BF3A4A5235C1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C4D8171A-2F8D-420A-AC83-5991D7F847A1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Культура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8CA2C64B-5137-4013-94EB-09D617D42F7F}" type="parTrans" cxnId="{71B4212E-E8E1-4073-A327-C8302776A845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E312ADA0-6559-4303-AFED-42DA302714E0}" type="sibTrans" cxnId="{71B4212E-E8E1-4073-A327-C8302776A845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C703676C-0375-45BF-9F26-00DB24E54CC7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Малое и среднее предпринимательство и поддержка индивидуальной предпринимательской инициативы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5486726E-E8F7-4A90-BEC6-F4210A6932F7}" type="parTrans" cxnId="{DC4CE0BC-E8C3-4826-A6B3-4F07CA61FB8A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96A939C3-C748-437C-985D-4003AE3FE0F2}" type="sibTrans" cxnId="{DC4CE0BC-E8C3-4826-A6B3-4F07CA61FB8A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817C3D88-64C0-43DB-8AE6-435906A379AF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Международная кооперация и экспорт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FFDCF838-9011-4167-BFB7-BFC588ADC76A}" type="parTrans" cxnId="{0D377FC3-AC13-47C3-9E0D-2DF096025BDE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B40A8585-B645-40E1-8710-E59093631129}" type="sibTrans" cxnId="{0D377FC3-AC13-47C3-9E0D-2DF096025BDE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FE3058CE-56D2-4497-A55B-ED9272E7F83A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Туризм и индустрия гостеприимства 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EC15BF0A-8913-459F-882B-0BC699464B26}" type="parTrans" cxnId="{BADC7631-4E77-4D78-AA1C-6091E6D58BC7}">
      <dgm:prSet/>
      <dgm:spPr>
        <a:ln>
          <a:solidFill>
            <a:schemeClr val="accent1"/>
          </a:solidFill>
        </a:ln>
      </dgm:spPr>
      <dgm:t>
        <a:bodyPr/>
        <a:lstStyle/>
        <a:p>
          <a:endParaRPr lang="ru-RU"/>
        </a:p>
      </dgm:t>
    </dgm:pt>
    <dgm:pt modelId="{3582C2D7-D7CC-44FA-BDEE-1DABDA4649DB}" type="sibTrans" cxnId="{BADC7631-4E77-4D78-AA1C-6091E6D58BC7}">
      <dgm:prSet/>
      <dgm:spPr/>
      <dgm:t>
        <a:bodyPr/>
        <a:lstStyle/>
        <a:p>
          <a:endParaRPr lang="ru-RU"/>
        </a:p>
      </dgm:t>
    </dgm:pt>
    <dgm:pt modelId="{C629BDB1-DD7C-4472-B843-36416104CC25}" type="pres">
      <dgm:prSet presAssocID="{849E07DD-A5B0-427A-BADB-480EADEE364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094000-3D12-47F3-968E-652346C6A38C}" type="pres">
      <dgm:prSet presAssocID="{70FEB5CF-0BB8-4776-89A5-BC193BFCFEF9}" presName="centerShape" presStyleLbl="node0" presStyleIdx="0" presStyleCnt="1" custScaleX="236509" custScaleY="192383"/>
      <dgm:spPr/>
      <dgm:t>
        <a:bodyPr/>
        <a:lstStyle/>
        <a:p>
          <a:endParaRPr lang="ru-RU"/>
        </a:p>
      </dgm:t>
    </dgm:pt>
    <dgm:pt modelId="{385156A3-897D-4C52-A686-DE6CBF04F256}" type="pres">
      <dgm:prSet presAssocID="{D191030B-9FD7-4612-A3A3-7D84775EEDE9}" presName="Name9" presStyleLbl="parChTrans1D2" presStyleIdx="0" presStyleCnt="13"/>
      <dgm:spPr/>
      <dgm:t>
        <a:bodyPr/>
        <a:lstStyle/>
        <a:p>
          <a:endParaRPr lang="ru-RU"/>
        </a:p>
      </dgm:t>
    </dgm:pt>
    <dgm:pt modelId="{A1CA1A89-994E-4C92-AC8E-6B5D95DBDF6B}" type="pres">
      <dgm:prSet presAssocID="{D191030B-9FD7-4612-A3A3-7D84775EEDE9}" presName="connTx" presStyleLbl="parChTrans1D2" presStyleIdx="0" presStyleCnt="13"/>
      <dgm:spPr/>
      <dgm:t>
        <a:bodyPr/>
        <a:lstStyle/>
        <a:p>
          <a:endParaRPr lang="ru-RU"/>
        </a:p>
      </dgm:t>
    </dgm:pt>
    <dgm:pt modelId="{DA738CA4-1A3D-41AE-9C37-13F83B191D41}" type="pres">
      <dgm:prSet presAssocID="{20469BF1-2626-49C1-BD99-197326E59B57}" presName="node" presStyleLbl="node1" presStyleIdx="0" presStyleCnt="13" custScaleX="172485" custRadScaleRad="99748" custRadScaleInc="196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D347F2-F936-450A-9BE0-AA63419A3256}" type="pres">
      <dgm:prSet presAssocID="{A179B136-F490-4BDE-8B05-254FB94F8D52}" presName="Name9" presStyleLbl="parChTrans1D2" presStyleIdx="1" presStyleCnt="13"/>
      <dgm:spPr/>
      <dgm:t>
        <a:bodyPr/>
        <a:lstStyle/>
        <a:p>
          <a:endParaRPr lang="ru-RU"/>
        </a:p>
      </dgm:t>
    </dgm:pt>
    <dgm:pt modelId="{26D61185-9154-4027-9CD3-C2F8AE4441B7}" type="pres">
      <dgm:prSet presAssocID="{A179B136-F490-4BDE-8B05-254FB94F8D52}" presName="connTx" presStyleLbl="parChTrans1D2" presStyleIdx="1" presStyleCnt="13"/>
      <dgm:spPr/>
      <dgm:t>
        <a:bodyPr/>
        <a:lstStyle/>
        <a:p>
          <a:endParaRPr lang="ru-RU"/>
        </a:p>
      </dgm:t>
    </dgm:pt>
    <dgm:pt modelId="{738A5433-B1CC-47C6-8EEC-43FB9F1D8C45}" type="pres">
      <dgm:prSet presAssocID="{5E3D8E66-8863-42D7-B322-E5602B7764AD}" presName="node" presStyleLbl="node1" presStyleIdx="1" presStyleCnt="13" custScaleX="252476" custRadScaleRad="124275" custRadScaleInc="973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09E844-81F7-4E42-8018-148A87A3B319}" type="pres">
      <dgm:prSet presAssocID="{7C54958C-904A-4034-B9B0-5E1F2B488415}" presName="Name9" presStyleLbl="parChTrans1D2" presStyleIdx="2" presStyleCnt="13"/>
      <dgm:spPr/>
      <dgm:t>
        <a:bodyPr/>
        <a:lstStyle/>
        <a:p>
          <a:endParaRPr lang="ru-RU"/>
        </a:p>
      </dgm:t>
    </dgm:pt>
    <dgm:pt modelId="{0C7AFC2D-FCDC-442D-A42E-254821CF394E}" type="pres">
      <dgm:prSet presAssocID="{7C54958C-904A-4034-B9B0-5E1F2B488415}" presName="connTx" presStyleLbl="parChTrans1D2" presStyleIdx="2" presStyleCnt="13"/>
      <dgm:spPr/>
      <dgm:t>
        <a:bodyPr/>
        <a:lstStyle/>
        <a:p>
          <a:endParaRPr lang="ru-RU"/>
        </a:p>
      </dgm:t>
    </dgm:pt>
    <dgm:pt modelId="{0DCA6255-9DCF-494E-B439-EAE851D246D7}" type="pres">
      <dgm:prSet presAssocID="{EAA85B16-D9B2-47E6-8316-C1E37F507C9F}" presName="node" presStyleLbl="node1" presStyleIdx="2" presStyleCnt="13" custScaleX="201207" custRadScaleRad="178236" custRadScaleInc="720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B5B6BD-122D-4B6A-B58A-C5DF1DFBA5B5}" type="pres">
      <dgm:prSet presAssocID="{55241DA5-4723-4576-A068-CF37ADDE3407}" presName="Name9" presStyleLbl="parChTrans1D2" presStyleIdx="3" presStyleCnt="13"/>
      <dgm:spPr/>
      <dgm:t>
        <a:bodyPr/>
        <a:lstStyle/>
        <a:p>
          <a:endParaRPr lang="ru-RU"/>
        </a:p>
      </dgm:t>
    </dgm:pt>
    <dgm:pt modelId="{820A06E9-A490-4CD4-88EC-6D0BBFD5E9C3}" type="pres">
      <dgm:prSet presAssocID="{55241DA5-4723-4576-A068-CF37ADDE3407}" presName="connTx" presStyleLbl="parChTrans1D2" presStyleIdx="3" presStyleCnt="13"/>
      <dgm:spPr/>
      <dgm:t>
        <a:bodyPr/>
        <a:lstStyle/>
        <a:p>
          <a:endParaRPr lang="ru-RU"/>
        </a:p>
      </dgm:t>
    </dgm:pt>
    <dgm:pt modelId="{D5BAB8E3-222C-437C-A71B-0CD48876BA8E}" type="pres">
      <dgm:prSet presAssocID="{2AF386F0-9E07-420A-8C21-97E999FA6082}" presName="node" presStyleLbl="node1" presStyleIdx="3" presStyleCnt="13" custScaleX="248115" custRadScaleRad="156865" custRadScaleInc="-366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654DB0-B38E-4BB1-A5DE-FC2296F68B90}" type="pres">
      <dgm:prSet presAssocID="{317F107E-F919-4B34-B2B7-AE9DFF6DDC7D}" presName="Name9" presStyleLbl="parChTrans1D2" presStyleIdx="4" presStyleCnt="13"/>
      <dgm:spPr/>
      <dgm:t>
        <a:bodyPr/>
        <a:lstStyle/>
        <a:p>
          <a:endParaRPr lang="ru-RU"/>
        </a:p>
      </dgm:t>
    </dgm:pt>
    <dgm:pt modelId="{ABD42B14-3386-4256-8334-4CD775679F32}" type="pres">
      <dgm:prSet presAssocID="{317F107E-F919-4B34-B2B7-AE9DFF6DDC7D}" presName="connTx" presStyleLbl="parChTrans1D2" presStyleIdx="4" presStyleCnt="13"/>
      <dgm:spPr/>
      <dgm:t>
        <a:bodyPr/>
        <a:lstStyle/>
        <a:p>
          <a:endParaRPr lang="ru-RU"/>
        </a:p>
      </dgm:t>
    </dgm:pt>
    <dgm:pt modelId="{33F6D1DE-AF01-4953-BCAD-5B414EB7C5D6}" type="pres">
      <dgm:prSet presAssocID="{785BED81-37ED-4A7C-BAF7-713CF3C5596E}" presName="node" presStyleLbl="node1" presStyleIdx="4" presStyleCnt="13" custScaleX="164478" custRadScaleRad="134692" custRadScaleInc="-1221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CAD477-280B-4584-8AAF-9C55D5D6A508}" type="pres">
      <dgm:prSet presAssocID="{A03B4353-4DDF-493D-9A64-F9C65582F1B4}" presName="Name9" presStyleLbl="parChTrans1D2" presStyleIdx="5" presStyleCnt="13"/>
      <dgm:spPr/>
      <dgm:t>
        <a:bodyPr/>
        <a:lstStyle/>
        <a:p>
          <a:endParaRPr lang="ru-RU"/>
        </a:p>
      </dgm:t>
    </dgm:pt>
    <dgm:pt modelId="{3153C598-8437-4C46-9CA8-A55218F5FD3C}" type="pres">
      <dgm:prSet presAssocID="{A03B4353-4DDF-493D-9A64-F9C65582F1B4}" presName="connTx" presStyleLbl="parChTrans1D2" presStyleIdx="5" presStyleCnt="13"/>
      <dgm:spPr/>
      <dgm:t>
        <a:bodyPr/>
        <a:lstStyle/>
        <a:p>
          <a:endParaRPr lang="ru-RU"/>
        </a:p>
      </dgm:t>
    </dgm:pt>
    <dgm:pt modelId="{58BC006F-2188-4A6B-BFEF-0115DF3355CC}" type="pres">
      <dgm:prSet presAssocID="{73469D9E-8C37-4A72-A0D7-935E526B29A1}" presName="node" presStyleLbl="node1" presStyleIdx="5" presStyleCnt="13" custScaleX="345158" custScaleY="79565" custRadScaleRad="146677" custRadScaleInc="-1737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A39B2B-1AE6-4ACB-9DC2-2CD79F1992B2}" type="pres">
      <dgm:prSet presAssocID="{3ACF6BAD-3D2E-41CF-8874-D72E54FED96C}" presName="Name9" presStyleLbl="parChTrans1D2" presStyleIdx="6" presStyleCnt="13"/>
      <dgm:spPr/>
      <dgm:t>
        <a:bodyPr/>
        <a:lstStyle/>
        <a:p>
          <a:endParaRPr lang="ru-RU"/>
        </a:p>
      </dgm:t>
    </dgm:pt>
    <dgm:pt modelId="{14DC1315-69E7-4856-AAE5-B90EB70C6EEC}" type="pres">
      <dgm:prSet presAssocID="{3ACF6BAD-3D2E-41CF-8874-D72E54FED96C}" presName="connTx" presStyleLbl="parChTrans1D2" presStyleIdx="6" presStyleCnt="13"/>
      <dgm:spPr/>
      <dgm:t>
        <a:bodyPr/>
        <a:lstStyle/>
        <a:p>
          <a:endParaRPr lang="ru-RU"/>
        </a:p>
      </dgm:t>
    </dgm:pt>
    <dgm:pt modelId="{EB3ECBFF-8EC7-4749-9142-D7438D33D80C}" type="pres">
      <dgm:prSet presAssocID="{A6201C63-CCCE-4299-B791-B6C7D8E9E178}" presName="node" presStyleLbl="node1" presStyleIdx="6" presStyleCnt="13" custScaleX="284724" custRadScaleRad="123450" custRadScaleInc="-1789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A99FC1-CB8C-4604-9291-8434CCC832A0}" type="pres">
      <dgm:prSet presAssocID="{8366455A-9D8E-4889-8DE5-43375E8E4ED5}" presName="Name9" presStyleLbl="parChTrans1D2" presStyleIdx="7" presStyleCnt="13"/>
      <dgm:spPr/>
      <dgm:t>
        <a:bodyPr/>
        <a:lstStyle/>
        <a:p>
          <a:endParaRPr lang="ru-RU"/>
        </a:p>
      </dgm:t>
    </dgm:pt>
    <dgm:pt modelId="{9FC839F3-44AF-4917-97F0-F7B170F9B781}" type="pres">
      <dgm:prSet presAssocID="{8366455A-9D8E-4889-8DE5-43375E8E4ED5}" presName="connTx" presStyleLbl="parChTrans1D2" presStyleIdx="7" presStyleCnt="13"/>
      <dgm:spPr/>
      <dgm:t>
        <a:bodyPr/>
        <a:lstStyle/>
        <a:p>
          <a:endParaRPr lang="ru-RU"/>
        </a:p>
      </dgm:t>
    </dgm:pt>
    <dgm:pt modelId="{350988F3-CEC3-44BD-9BB0-85C1DB83B191}" type="pres">
      <dgm:prSet presAssocID="{9CE0E37B-54E6-4322-86A0-4FFF055B2941}" presName="node" presStyleLbl="node1" presStyleIdx="7" presStyleCnt="13" custScaleX="195820" custRadScaleRad="96933" custRadScaleInc="-743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FA18B0-DE3E-40BD-9FEC-CB7304A076BA}" type="pres">
      <dgm:prSet presAssocID="{BC485765-7957-4FE8-B650-B852092D4532}" presName="Name9" presStyleLbl="parChTrans1D2" presStyleIdx="8" presStyleCnt="13"/>
      <dgm:spPr/>
      <dgm:t>
        <a:bodyPr/>
        <a:lstStyle/>
        <a:p>
          <a:endParaRPr lang="ru-RU"/>
        </a:p>
      </dgm:t>
    </dgm:pt>
    <dgm:pt modelId="{BB91333B-F362-41D2-B216-EAE2FDECAD3E}" type="pres">
      <dgm:prSet presAssocID="{BC485765-7957-4FE8-B650-B852092D4532}" presName="connTx" presStyleLbl="parChTrans1D2" presStyleIdx="8" presStyleCnt="13"/>
      <dgm:spPr/>
      <dgm:t>
        <a:bodyPr/>
        <a:lstStyle/>
        <a:p>
          <a:endParaRPr lang="ru-RU"/>
        </a:p>
      </dgm:t>
    </dgm:pt>
    <dgm:pt modelId="{2D7B8238-6A25-4271-B07B-C135EACE3571}" type="pres">
      <dgm:prSet presAssocID="{F00040BC-240C-47B1-9631-5856AA18525D}" presName="node" presStyleLbl="node1" presStyleIdx="8" presStyleCnt="13" custScaleX="189589" custRadScaleRad="108811" custRadScaleInc="147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5955F0-AB2E-45AC-8AAB-B42AF3700347}" type="pres">
      <dgm:prSet presAssocID="{8CA2C64B-5137-4013-94EB-09D617D42F7F}" presName="Name9" presStyleLbl="parChTrans1D2" presStyleIdx="9" presStyleCnt="13"/>
      <dgm:spPr/>
      <dgm:t>
        <a:bodyPr/>
        <a:lstStyle/>
        <a:p>
          <a:endParaRPr lang="ru-RU"/>
        </a:p>
      </dgm:t>
    </dgm:pt>
    <dgm:pt modelId="{27305DC6-7D79-4FB0-B825-B2FF8436D89D}" type="pres">
      <dgm:prSet presAssocID="{8CA2C64B-5137-4013-94EB-09D617D42F7F}" presName="connTx" presStyleLbl="parChTrans1D2" presStyleIdx="9" presStyleCnt="13"/>
      <dgm:spPr/>
      <dgm:t>
        <a:bodyPr/>
        <a:lstStyle/>
        <a:p>
          <a:endParaRPr lang="ru-RU"/>
        </a:p>
      </dgm:t>
    </dgm:pt>
    <dgm:pt modelId="{D03FE1D1-5932-4145-A343-717BA214BA60}" type="pres">
      <dgm:prSet presAssocID="{C4D8171A-2F8D-420A-AC83-5991D7F847A1}" presName="node" presStyleLbl="node1" presStyleIdx="9" presStyleCnt="13" custScaleX="126961" custRadScaleRad="136438" custRadScaleInc="-119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486FED-0968-4B39-AE4C-9872FA24AD4E}" type="pres">
      <dgm:prSet presAssocID="{5486726E-E8F7-4A90-BEC6-F4210A6932F7}" presName="Name9" presStyleLbl="parChTrans1D2" presStyleIdx="10" presStyleCnt="13"/>
      <dgm:spPr/>
      <dgm:t>
        <a:bodyPr/>
        <a:lstStyle/>
        <a:p>
          <a:endParaRPr lang="ru-RU"/>
        </a:p>
      </dgm:t>
    </dgm:pt>
    <dgm:pt modelId="{B5AE84AF-DA45-4589-8434-FB541CBF48D7}" type="pres">
      <dgm:prSet presAssocID="{5486726E-E8F7-4A90-BEC6-F4210A6932F7}" presName="connTx" presStyleLbl="parChTrans1D2" presStyleIdx="10" presStyleCnt="13"/>
      <dgm:spPr/>
      <dgm:t>
        <a:bodyPr/>
        <a:lstStyle/>
        <a:p>
          <a:endParaRPr lang="ru-RU"/>
        </a:p>
      </dgm:t>
    </dgm:pt>
    <dgm:pt modelId="{FEA3C195-481F-4ED0-92A0-ED747D3EC226}" type="pres">
      <dgm:prSet presAssocID="{C703676C-0375-45BF-9F26-00DB24E54CC7}" presName="node" presStyleLbl="node1" presStyleIdx="10" presStyleCnt="13" custScaleX="351191" custScaleY="173640" custRadScaleRad="151275" custRadScaleInc="-269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99264E-FF3B-488A-80A1-374CDD82E392}" type="pres">
      <dgm:prSet presAssocID="{FFDCF838-9011-4167-BFB7-BFC588ADC76A}" presName="Name9" presStyleLbl="parChTrans1D2" presStyleIdx="11" presStyleCnt="13"/>
      <dgm:spPr/>
      <dgm:t>
        <a:bodyPr/>
        <a:lstStyle/>
        <a:p>
          <a:endParaRPr lang="ru-RU"/>
        </a:p>
      </dgm:t>
    </dgm:pt>
    <dgm:pt modelId="{B45A4163-5484-4683-8B3B-59320F432F2E}" type="pres">
      <dgm:prSet presAssocID="{FFDCF838-9011-4167-BFB7-BFC588ADC76A}" presName="connTx" presStyleLbl="parChTrans1D2" presStyleIdx="11" presStyleCnt="13"/>
      <dgm:spPr/>
      <dgm:t>
        <a:bodyPr/>
        <a:lstStyle/>
        <a:p>
          <a:endParaRPr lang="ru-RU"/>
        </a:p>
      </dgm:t>
    </dgm:pt>
    <dgm:pt modelId="{18699D8A-DFF7-4438-A3C3-265088E309D0}" type="pres">
      <dgm:prSet presAssocID="{817C3D88-64C0-43DB-8AE6-435906A379AF}" presName="node" presStyleLbl="node1" presStyleIdx="11" presStyleCnt="13" custScaleX="236104" custRadScaleRad="169252" custRadScaleInc="-771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3B5811-23F1-4E87-A51C-03347BEAFE7F}" type="pres">
      <dgm:prSet presAssocID="{EC15BF0A-8913-459F-882B-0BC699464B26}" presName="Name9" presStyleLbl="parChTrans1D2" presStyleIdx="12" presStyleCnt="13"/>
      <dgm:spPr/>
      <dgm:t>
        <a:bodyPr/>
        <a:lstStyle/>
        <a:p>
          <a:endParaRPr lang="ru-RU"/>
        </a:p>
      </dgm:t>
    </dgm:pt>
    <dgm:pt modelId="{099A52E7-F68C-44E4-A845-CC3C34545D6D}" type="pres">
      <dgm:prSet presAssocID="{EC15BF0A-8913-459F-882B-0BC699464B26}" presName="connTx" presStyleLbl="parChTrans1D2" presStyleIdx="12" presStyleCnt="13"/>
      <dgm:spPr/>
      <dgm:t>
        <a:bodyPr/>
        <a:lstStyle/>
        <a:p>
          <a:endParaRPr lang="ru-RU"/>
        </a:p>
      </dgm:t>
    </dgm:pt>
    <dgm:pt modelId="{79A76B1A-FCE7-4017-A1B5-AEB292513F42}" type="pres">
      <dgm:prSet presAssocID="{FE3058CE-56D2-4497-A55B-ED9272E7F83A}" presName="node" presStyleLbl="node1" presStyleIdx="12" presStyleCnt="13" custScaleX="226990" custRadScaleRad="122067" custRadScaleInc="-10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565F0-7D13-4C5C-9C4A-0ED1B14FD501}" type="presOf" srcId="{EC15BF0A-8913-459F-882B-0BC699464B26}" destId="{099A52E7-F68C-44E4-A845-CC3C34545D6D}" srcOrd="1" destOrd="0" presId="urn:microsoft.com/office/officeart/2005/8/layout/radial1"/>
    <dgm:cxn modelId="{E56C208B-B543-4FB5-B2F1-ABC15EF9B438}" type="presOf" srcId="{20469BF1-2626-49C1-BD99-197326E59B57}" destId="{DA738CA4-1A3D-41AE-9C37-13F83B191D41}" srcOrd="0" destOrd="0" presId="urn:microsoft.com/office/officeart/2005/8/layout/radial1"/>
    <dgm:cxn modelId="{404DB065-C019-4CB7-A848-D09F000A2918}" type="presOf" srcId="{A179B136-F490-4BDE-8B05-254FB94F8D52}" destId="{26D61185-9154-4027-9CD3-C2F8AE4441B7}" srcOrd="1" destOrd="0" presId="urn:microsoft.com/office/officeart/2005/8/layout/radial1"/>
    <dgm:cxn modelId="{CE39E68D-8147-48A7-802F-2592A7B2D120}" srcId="{70FEB5CF-0BB8-4776-89A5-BC193BFCFEF9}" destId="{EAA85B16-D9B2-47E6-8316-C1E37F507C9F}" srcOrd="2" destOrd="0" parTransId="{7C54958C-904A-4034-B9B0-5E1F2B488415}" sibTransId="{43B0ECAB-BD0C-4BE5-AF6B-0F9052FBB588}"/>
    <dgm:cxn modelId="{F23A0666-000C-48FD-A693-1C2EAD46DB2F}" type="presOf" srcId="{FE3058CE-56D2-4497-A55B-ED9272E7F83A}" destId="{79A76B1A-FCE7-4017-A1B5-AEB292513F42}" srcOrd="0" destOrd="0" presId="urn:microsoft.com/office/officeart/2005/8/layout/radial1"/>
    <dgm:cxn modelId="{126AB0CD-7C3D-442E-BD41-74C1AE0687C4}" srcId="{70FEB5CF-0BB8-4776-89A5-BC193BFCFEF9}" destId="{A6201C63-CCCE-4299-B791-B6C7D8E9E178}" srcOrd="6" destOrd="0" parTransId="{3ACF6BAD-3D2E-41CF-8874-D72E54FED96C}" sibTransId="{4E321EE6-51D4-4AC2-90EF-E3E8225617CC}"/>
    <dgm:cxn modelId="{0E70C528-6778-4AF7-88AA-52230244A26B}" type="presOf" srcId="{5E3D8E66-8863-42D7-B322-E5602B7764AD}" destId="{738A5433-B1CC-47C6-8EEC-43FB9F1D8C45}" srcOrd="0" destOrd="0" presId="urn:microsoft.com/office/officeart/2005/8/layout/radial1"/>
    <dgm:cxn modelId="{A8C4F8E9-20B6-4B87-B832-C602EE6434E1}" type="presOf" srcId="{317F107E-F919-4B34-B2B7-AE9DFF6DDC7D}" destId="{ABD42B14-3386-4256-8334-4CD775679F32}" srcOrd="1" destOrd="0" presId="urn:microsoft.com/office/officeart/2005/8/layout/radial1"/>
    <dgm:cxn modelId="{8255101F-4DFA-4925-9AEC-CC4EBF7472DC}" type="presOf" srcId="{BC485765-7957-4FE8-B650-B852092D4532}" destId="{BB91333B-F362-41D2-B216-EAE2FDECAD3E}" srcOrd="1" destOrd="0" presId="urn:microsoft.com/office/officeart/2005/8/layout/radial1"/>
    <dgm:cxn modelId="{C6D5F30F-6F91-4D62-8C53-D62C1A670A60}" type="presOf" srcId="{9CE0E37B-54E6-4322-86A0-4FFF055B2941}" destId="{350988F3-CEC3-44BD-9BB0-85C1DB83B191}" srcOrd="0" destOrd="0" presId="urn:microsoft.com/office/officeart/2005/8/layout/radial1"/>
    <dgm:cxn modelId="{085729E4-0659-49A3-BC9F-0EA249E8ABEC}" srcId="{70FEB5CF-0BB8-4776-89A5-BC193BFCFEF9}" destId="{9CE0E37B-54E6-4322-86A0-4FFF055B2941}" srcOrd="7" destOrd="0" parTransId="{8366455A-9D8E-4889-8DE5-43375E8E4ED5}" sibTransId="{65F0722D-1E18-416A-BCDB-63F37150AE6F}"/>
    <dgm:cxn modelId="{A31EAE22-00C5-42FB-8564-F29544DA58A8}" type="presOf" srcId="{2AF386F0-9E07-420A-8C21-97E999FA6082}" destId="{D5BAB8E3-222C-437C-A71B-0CD48876BA8E}" srcOrd="0" destOrd="0" presId="urn:microsoft.com/office/officeart/2005/8/layout/radial1"/>
    <dgm:cxn modelId="{F5E57FC0-77C2-4D61-AA6B-8880040B1D88}" type="presOf" srcId="{817C3D88-64C0-43DB-8AE6-435906A379AF}" destId="{18699D8A-DFF7-4438-A3C3-265088E309D0}" srcOrd="0" destOrd="0" presId="urn:microsoft.com/office/officeart/2005/8/layout/radial1"/>
    <dgm:cxn modelId="{2A6F705C-D74E-4748-9D86-A4B9E7602C33}" type="presOf" srcId="{5486726E-E8F7-4A90-BEC6-F4210A6932F7}" destId="{B5AE84AF-DA45-4589-8434-FB541CBF48D7}" srcOrd="1" destOrd="0" presId="urn:microsoft.com/office/officeart/2005/8/layout/radial1"/>
    <dgm:cxn modelId="{D3B2FF29-5D4F-46C9-B287-7D52D4B633F4}" type="presOf" srcId="{FFDCF838-9011-4167-BFB7-BFC588ADC76A}" destId="{B45A4163-5484-4683-8B3B-59320F432F2E}" srcOrd="1" destOrd="0" presId="urn:microsoft.com/office/officeart/2005/8/layout/radial1"/>
    <dgm:cxn modelId="{72968083-4233-4CCE-87F1-16E1F3A32BE4}" type="presOf" srcId="{3ACF6BAD-3D2E-41CF-8874-D72E54FED96C}" destId="{A3A39B2B-1AE6-4ACB-9DC2-2CD79F1992B2}" srcOrd="0" destOrd="0" presId="urn:microsoft.com/office/officeart/2005/8/layout/radial1"/>
    <dgm:cxn modelId="{49E553AB-B9E9-43DA-928C-0C2079787EDD}" type="presOf" srcId="{317F107E-F919-4B34-B2B7-AE9DFF6DDC7D}" destId="{F0654DB0-B38E-4BB1-A5DE-FC2296F68B90}" srcOrd="0" destOrd="0" presId="urn:microsoft.com/office/officeart/2005/8/layout/radial1"/>
    <dgm:cxn modelId="{0D377FC3-AC13-47C3-9E0D-2DF096025BDE}" srcId="{70FEB5CF-0BB8-4776-89A5-BC193BFCFEF9}" destId="{817C3D88-64C0-43DB-8AE6-435906A379AF}" srcOrd="11" destOrd="0" parTransId="{FFDCF838-9011-4167-BFB7-BFC588ADC76A}" sibTransId="{B40A8585-B645-40E1-8710-E59093631129}"/>
    <dgm:cxn modelId="{3172A33F-4CA8-4542-BD44-B456C361B8A6}" type="presOf" srcId="{7C54958C-904A-4034-B9B0-5E1F2B488415}" destId="{C609E844-81F7-4E42-8018-148A87A3B319}" srcOrd="0" destOrd="0" presId="urn:microsoft.com/office/officeart/2005/8/layout/radial1"/>
    <dgm:cxn modelId="{0B9A3E94-C3E2-4095-8D2F-19E4CE4284DC}" type="presOf" srcId="{A6201C63-CCCE-4299-B791-B6C7D8E9E178}" destId="{EB3ECBFF-8EC7-4749-9142-D7438D33D80C}" srcOrd="0" destOrd="0" presId="urn:microsoft.com/office/officeart/2005/8/layout/radial1"/>
    <dgm:cxn modelId="{D716DB8A-A7D7-4CC4-A2D6-8589C910FC3B}" type="presOf" srcId="{73469D9E-8C37-4A72-A0D7-935E526B29A1}" destId="{58BC006F-2188-4A6B-BFEF-0115DF3355CC}" srcOrd="0" destOrd="0" presId="urn:microsoft.com/office/officeart/2005/8/layout/radial1"/>
    <dgm:cxn modelId="{FB95BD9B-F58D-4AE2-B6A9-DC8650CE1DED}" type="presOf" srcId="{D191030B-9FD7-4612-A3A3-7D84775EEDE9}" destId="{385156A3-897D-4C52-A686-DE6CBF04F256}" srcOrd="0" destOrd="0" presId="urn:microsoft.com/office/officeart/2005/8/layout/radial1"/>
    <dgm:cxn modelId="{6260D907-EEE0-4F39-A707-09BDF2BA979B}" type="presOf" srcId="{8366455A-9D8E-4889-8DE5-43375E8E4ED5}" destId="{9FC839F3-44AF-4917-97F0-F7B170F9B781}" srcOrd="1" destOrd="0" presId="urn:microsoft.com/office/officeart/2005/8/layout/radial1"/>
    <dgm:cxn modelId="{FD48FFD5-E2C6-4CF2-BCB5-BF2116E88E4F}" type="presOf" srcId="{849E07DD-A5B0-427A-BADB-480EADEE3644}" destId="{C629BDB1-DD7C-4472-B843-36416104CC25}" srcOrd="0" destOrd="0" presId="urn:microsoft.com/office/officeart/2005/8/layout/radial1"/>
    <dgm:cxn modelId="{C4FF442F-8F3E-4FE1-8EE0-8C716EEAE2A8}" type="presOf" srcId="{55241DA5-4723-4576-A068-CF37ADDE3407}" destId="{820A06E9-A490-4CD4-88EC-6D0BBFD5E9C3}" srcOrd="1" destOrd="0" presId="urn:microsoft.com/office/officeart/2005/8/layout/radial1"/>
    <dgm:cxn modelId="{876A411F-6A61-44B1-8D6D-00BFFBE443EE}" srcId="{70FEB5CF-0BB8-4776-89A5-BC193BFCFEF9}" destId="{5E3D8E66-8863-42D7-B322-E5602B7764AD}" srcOrd="1" destOrd="0" parTransId="{A179B136-F490-4BDE-8B05-254FB94F8D52}" sibTransId="{6C7E28FA-D199-405E-8CED-4631875F5C10}"/>
    <dgm:cxn modelId="{26DF4F7D-73C0-40D5-813C-0DBF683D0600}" srcId="{70FEB5CF-0BB8-4776-89A5-BC193BFCFEF9}" destId="{785BED81-37ED-4A7C-BAF7-713CF3C5596E}" srcOrd="4" destOrd="0" parTransId="{317F107E-F919-4B34-B2B7-AE9DFF6DDC7D}" sibTransId="{124F5364-8FD6-4CAE-B32E-BCF4E4AD8AD2}"/>
    <dgm:cxn modelId="{2D1971A6-1F06-466D-BFDD-90F46DDE05C9}" type="presOf" srcId="{C703676C-0375-45BF-9F26-00DB24E54CC7}" destId="{FEA3C195-481F-4ED0-92A0-ED747D3EC226}" srcOrd="0" destOrd="0" presId="urn:microsoft.com/office/officeart/2005/8/layout/radial1"/>
    <dgm:cxn modelId="{AE1BC9E0-BB7F-4367-9A07-648CA587CA68}" type="presOf" srcId="{BC485765-7957-4FE8-B650-B852092D4532}" destId="{F8FA18B0-DE3E-40BD-9FEC-CB7304A076BA}" srcOrd="0" destOrd="0" presId="urn:microsoft.com/office/officeart/2005/8/layout/radial1"/>
    <dgm:cxn modelId="{66E036B9-D11A-4BC7-9CFA-6B7B5B139FFA}" type="presOf" srcId="{EAA85B16-D9B2-47E6-8316-C1E37F507C9F}" destId="{0DCA6255-9DCF-494E-B439-EAE851D246D7}" srcOrd="0" destOrd="0" presId="urn:microsoft.com/office/officeart/2005/8/layout/radial1"/>
    <dgm:cxn modelId="{29D83F8C-6B19-4D21-9FE1-1DAB04951570}" type="presOf" srcId="{3ACF6BAD-3D2E-41CF-8874-D72E54FED96C}" destId="{14DC1315-69E7-4856-AAE5-B90EB70C6EEC}" srcOrd="1" destOrd="0" presId="urn:microsoft.com/office/officeart/2005/8/layout/radial1"/>
    <dgm:cxn modelId="{870F022D-8901-4AA2-A139-15CD435AA788}" type="presOf" srcId="{8CA2C64B-5137-4013-94EB-09D617D42F7F}" destId="{27305DC6-7D79-4FB0-B825-B2FF8436D89D}" srcOrd="1" destOrd="0" presId="urn:microsoft.com/office/officeart/2005/8/layout/radial1"/>
    <dgm:cxn modelId="{60032117-58A1-4AD0-B03C-0C1ECC743D0C}" type="presOf" srcId="{8366455A-9D8E-4889-8DE5-43375E8E4ED5}" destId="{9AA99FC1-CB8C-4604-9291-8434CCC832A0}" srcOrd="0" destOrd="0" presId="urn:microsoft.com/office/officeart/2005/8/layout/radial1"/>
    <dgm:cxn modelId="{4BE6ECB6-F559-4AC9-8B65-AFEF62CA0D95}" type="presOf" srcId="{70FEB5CF-0BB8-4776-89A5-BC193BFCFEF9}" destId="{42094000-3D12-47F3-968E-652346C6A38C}" srcOrd="0" destOrd="0" presId="urn:microsoft.com/office/officeart/2005/8/layout/radial1"/>
    <dgm:cxn modelId="{02A6F6F6-B2F3-4338-AAA1-CA3778A05DAA}" type="presOf" srcId="{EC15BF0A-8913-459F-882B-0BC699464B26}" destId="{663B5811-23F1-4E87-A51C-03347BEAFE7F}" srcOrd="0" destOrd="0" presId="urn:microsoft.com/office/officeart/2005/8/layout/radial1"/>
    <dgm:cxn modelId="{A6D6E14F-9938-406A-8EFC-B0A510089865}" srcId="{849E07DD-A5B0-427A-BADB-480EADEE3644}" destId="{70FEB5CF-0BB8-4776-89A5-BC193BFCFEF9}" srcOrd="0" destOrd="0" parTransId="{A0982890-4A15-4706-95B5-8205F15F4B05}" sibTransId="{FB9B2E7E-006F-4421-95BB-F1F97E76D496}"/>
    <dgm:cxn modelId="{4D44555A-EB03-4845-BA58-4A4CBAD62F1F}" srcId="{70FEB5CF-0BB8-4776-89A5-BC193BFCFEF9}" destId="{20469BF1-2626-49C1-BD99-197326E59B57}" srcOrd="0" destOrd="0" parTransId="{D191030B-9FD7-4612-A3A3-7D84775EEDE9}" sibTransId="{4341C09F-2873-419A-B77C-FFDA810A0CB3}"/>
    <dgm:cxn modelId="{9F69ED38-E940-4B5D-945C-D061C30A4B10}" type="presOf" srcId="{A03B4353-4DDF-493D-9A64-F9C65582F1B4}" destId="{F7CAD477-280B-4584-8AAF-9C55D5D6A508}" srcOrd="0" destOrd="0" presId="urn:microsoft.com/office/officeart/2005/8/layout/radial1"/>
    <dgm:cxn modelId="{9B5947F2-6D06-480F-8744-0180292092D7}" type="presOf" srcId="{5486726E-E8F7-4A90-BEC6-F4210A6932F7}" destId="{B6486FED-0968-4B39-AE4C-9872FA24AD4E}" srcOrd="0" destOrd="0" presId="urn:microsoft.com/office/officeart/2005/8/layout/radial1"/>
    <dgm:cxn modelId="{09A9462F-B4BB-4752-84A5-6E39BB84D851}" type="presOf" srcId="{F00040BC-240C-47B1-9631-5856AA18525D}" destId="{2D7B8238-6A25-4271-B07B-C135EACE3571}" srcOrd="0" destOrd="0" presId="urn:microsoft.com/office/officeart/2005/8/layout/radial1"/>
    <dgm:cxn modelId="{71B4212E-E8E1-4073-A327-C8302776A845}" srcId="{70FEB5CF-0BB8-4776-89A5-BC193BFCFEF9}" destId="{C4D8171A-2F8D-420A-AC83-5991D7F847A1}" srcOrd="9" destOrd="0" parTransId="{8CA2C64B-5137-4013-94EB-09D617D42F7F}" sibTransId="{E312ADA0-6559-4303-AFED-42DA302714E0}"/>
    <dgm:cxn modelId="{46CC3AD7-843A-4D50-9BAB-2199CF95EEA7}" type="presOf" srcId="{D191030B-9FD7-4612-A3A3-7D84775EEDE9}" destId="{A1CA1A89-994E-4C92-AC8E-6B5D95DBDF6B}" srcOrd="1" destOrd="0" presId="urn:microsoft.com/office/officeart/2005/8/layout/radial1"/>
    <dgm:cxn modelId="{243CFAA8-0C13-4A6D-B1D6-6792784F7DF1}" type="presOf" srcId="{785BED81-37ED-4A7C-BAF7-713CF3C5596E}" destId="{33F6D1DE-AF01-4953-BCAD-5B414EB7C5D6}" srcOrd="0" destOrd="0" presId="urn:microsoft.com/office/officeart/2005/8/layout/radial1"/>
    <dgm:cxn modelId="{8C43F033-B3C5-4892-A567-C8A5F4E5C709}" type="presOf" srcId="{C4D8171A-2F8D-420A-AC83-5991D7F847A1}" destId="{D03FE1D1-5932-4145-A343-717BA214BA60}" srcOrd="0" destOrd="0" presId="urn:microsoft.com/office/officeart/2005/8/layout/radial1"/>
    <dgm:cxn modelId="{05BEC959-8877-465D-8963-DED90E8AC238}" type="presOf" srcId="{FFDCF838-9011-4167-BFB7-BFC588ADC76A}" destId="{4A99264E-FF3B-488A-80A1-374CDD82E392}" srcOrd="0" destOrd="0" presId="urn:microsoft.com/office/officeart/2005/8/layout/radial1"/>
    <dgm:cxn modelId="{248C26E1-6DB0-4ABD-B389-BF3A4A5235C1}" srcId="{70FEB5CF-0BB8-4776-89A5-BC193BFCFEF9}" destId="{F00040BC-240C-47B1-9631-5856AA18525D}" srcOrd="8" destOrd="0" parTransId="{BC485765-7957-4FE8-B650-B852092D4532}" sibTransId="{4457F7F8-7C21-4AB6-8AE1-8CBF4E2F3E3D}"/>
    <dgm:cxn modelId="{34C77715-F289-49E1-B2CD-6F23FA76767D}" type="presOf" srcId="{A03B4353-4DDF-493D-9A64-F9C65582F1B4}" destId="{3153C598-8437-4C46-9CA8-A55218F5FD3C}" srcOrd="1" destOrd="0" presId="urn:microsoft.com/office/officeart/2005/8/layout/radial1"/>
    <dgm:cxn modelId="{4EC2A765-0624-4272-885E-F8FDE459D008}" type="presOf" srcId="{7C54958C-904A-4034-B9B0-5E1F2B488415}" destId="{0C7AFC2D-FCDC-442D-A42E-254821CF394E}" srcOrd="1" destOrd="0" presId="urn:microsoft.com/office/officeart/2005/8/layout/radial1"/>
    <dgm:cxn modelId="{2279AF2B-39D3-489E-9B46-E6BC3E23228D}" srcId="{70FEB5CF-0BB8-4776-89A5-BC193BFCFEF9}" destId="{73469D9E-8C37-4A72-A0D7-935E526B29A1}" srcOrd="5" destOrd="0" parTransId="{A03B4353-4DDF-493D-9A64-F9C65582F1B4}" sibTransId="{C51F7838-FD22-4DC1-933B-C511C206B563}"/>
    <dgm:cxn modelId="{E96C1742-02A0-4153-A49C-5C3581CB0A17}" srcId="{70FEB5CF-0BB8-4776-89A5-BC193BFCFEF9}" destId="{2AF386F0-9E07-420A-8C21-97E999FA6082}" srcOrd="3" destOrd="0" parTransId="{55241DA5-4723-4576-A068-CF37ADDE3407}" sibTransId="{8294628A-4F2D-4435-8C12-BB868F6C66FC}"/>
    <dgm:cxn modelId="{64378A18-9AE3-4EDB-B715-CA0928BF40B6}" type="presOf" srcId="{8CA2C64B-5137-4013-94EB-09D617D42F7F}" destId="{F05955F0-AB2E-45AC-8AAB-B42AF3700347}" srcOrd="0" destOrd="0" presId="urn:microsoft.com/office/officeart/2005/8/layout/radial1"/>
    <dgm:cxn modelId="{A328FCE3-15C3-4980-9D6A-47CDFB8BA704}" type="presOf" srcId="{55241DA5-4723-4576-A068-CF37ADDE3407}" destId="{7DB5B6BD-122D-4B6A-B58A-C5DF1DFBA5B5}" srcOrd="0" destOrd="0" presId="urn:microsoft.com/office/officeart/2005/8/layout/radial1"/>
    <dgm:cxn modelId="{288C3302-3A80-4AAC-9222-77129AC1DE51}" type="presOf" srcId="{A179B136-F490-4BDE-8B05-254FB94F8D52}" destId="{22D347F2-F936-450A-9BE0-AA63419A3256}" srcOrd="0" destOrd="0" presId="urn:microsoft.com/office/officeart/2005/8/layout/radial1"/>
    <dgm:cxn modelId="{BADC7631-4E77-4D78-AA1C-6091E6D58BC7}" srcId="{70FEB5CF-0BB8-4776-89A5-BC193BFCFEF9}" destId="{FE3058CE-56D2-4497-A55B-ED9272E7F83A}" srcOrd="12" destOrd="0" parTransId="{EC15BF0A-8913-459F-882B-0BC699464B26}" sibTransId="{3582C2D7-D7CC-44FA-BDEE-1DABDA4649DB}"/>
    <dgm:cxn modelId="{DC4CE0BC-E8C3-4826-A6B3-4F07CA61FB8A}" srcId="{70FEB5CF-0BB8-4776-89A5-BC193BFCFEF9}" destId="{C703676C-0375-45BF-9F26-00DB24E54CC7}" srcOrd="10" destOrd="0" parTransId="{5486726E-E8F7-4A90-BEC6-F4210A6932F7}" sibTransId="{96A939C3-C748-437C-985D-4003AE3FE0F2}"/>
    <dgm:cxn modelId="{895E898B-2211-4230-9D99-7BFC6DD0BB81}" type="presParOf" srcId="{C629BDB1-DD7C-4472-B843-36416104CC25}" destId="{42094000-3D12-47F3-968E-652346C6A38C}" srcOrd="0" destOrd="0" presId="urn:microsoft.com/office/officeart/2005/8/layout/radial1"/>
    <dgm:cxn modelId="{9B3CDDC0-7490-4B58-BB24-E08EC9CCAF5D}" type="presParOf" srcId="{C629BDB1-DD7C-4472-B843-36416104CC25}" destId="{385156A3-897D-4C52-A686-DE6CBF04F256}" srcOrd="1" destOrd="0" presId="urn:microsoft.com/office/officeart/2005/8/layout/radial1"/>
    <dgm:cxn modelId="{DA040E48-90A3-4825-B018-2457EF7D7A34}" type="presParOf" srcId="{385156A3-897D-4C52-A686-DE6CBF04F256}" destId="{A1CA1A89-994E-4C92-AC8E-6B5D95DBDF6B}" srcOrd="0" destOrd="0" presId="urn:microsoft.com/office/officeart/2005/8/layout/radial1"/>
    <dgm:cxn modelId="{2D5C7BB0-9384-4F86-86AA-2A88F7CD75A9}" type="presParOf" srcId="{C629BDB1-DD7C-4472-B843-36416104CC25}" destId="{DA738CA4-1A3D-41AE-9C37-13F83B191D41}" srcOrd="2" destOrd="0" presId="urn:microsoft.com/office/officeart/2005/8/layout/radial1"/>
    <dgm:cxn modelId="{CD24472F-4AA2-4289-95E4-E75FD2F2D647}" type="presParOf" srcId="{C629BDB1-DD7C-4472-B843-36416104CC25}" destId="{22D347F2-F936-450A-9BE0-AA63419A3256}" srcOrd="3" destOrd="0" presId="urn:microsoft.com/office/officeart/2005/8/layout/radial1"/>
    <dgm:cxn modelId="{2C8D0485-B877-4B2D-8B6D-00DD9EDFD0ED}" type="presParOf" srcId="{22D347F2-F936-450A-9BE0-AA63419A3256}" destId="{26D61185-9154-4027-9CD3-C2F8AE4441B7}" srcOrd="0" destOrd="0" presId="urn:microsoft.com/office/officeart/2005/8/layout/radial1"/>
    <dgm:cxn modelId="{327160D6-A92B-40C9-AF26-4CDB6548A332}" type="presParOf" srcId="{C629BDB1-DD7C-4472-B843-36416104CC25}" destId="{738A5433-B1CC-47C6-8EEC-43FB9F1D8C45}" srcOrd="4" destOrd="0" presId="urn:microsoft.com/office/officeart/2005/8/layout/radial1"/>
    <dgm:cxn modelId="{A6E3848C-53AD-4109-8EC3-460D5585F81D}" type="presParOf" srcId="{C629BDB1-DD7C-4472-B843-36416104CC25}" destId="{C609E844-81F7-4E42-8018-148A87A3B319}" srcOrd="5" destOrd="0" presId="urn:microsoft.com/office/officeart/2005/8/layout/radial1"/>
    <dgm:cxn modelId="{529174BF-6873-46F2-80B6-D51AC7AED43F}" type="presParOf" srcId="{C609E844-81F7-4E42-8018-148A87A3B319}" destId="{0C7AFC2D-FCDC-442D-A42E-254821CF394E}" srcOrd="0" destOrd="0" presId="urn:microsoft.com/office/officeart/2005/8/layout/radial1"/>
    <dgm:cxn modelId="{944297C0-C066-4CDA-B347-E7C6025A44E9}" type="presParOf" srcId="{C629BDB1-DD7C-4472-B843-36416104CC25}" destId="{0DCA6255-9DCF-494E-B439-EAE851D246D7}" srcOrd="6" destOrd="0" presId="urn:microsoft.com/office/officeart/2005/8/layout/radial1"/>
    <dgm:cxn modelId="{4A0A02C8-92CF-464F-8940-1220860E8EC9}" type="presParOf" srcId="{C629BDB1-DD7C-4472-B843-36416104CC25}" destId="{7DB5B6BD-122D-4B6A-B58A-C5DF1DFBA5B5}" srcOrd="7" destOrd="0" presId="urn:microsoft.com/office/officeart/2005/8/layout/radial1"/>
    <dgm:cxn modelId="{FA067443-401D-4B15-B6B8-42D7A0FE372E}" type="presParOf" srcId="{7DB5B6BD-122D-4B6A-B58A-C5DF1DFBA5B5}" destId="{820A06E9-A490-4CD4-88EC-6D0BBFD5E9C3}" srcOrd="0" destOrd="0" presId="urn:microsoft.com/office/officeart/2005/8/layout/radial1"/>
    <dgm:cxn modelId="{ADBE4D2D-3E88-4E74-8A1A-612059D2BECF}" type="presParOf" srcId="{C629BDB1-DD7C-4472-B843-36416104CC25}" destId="{D5BAB8E3-222C-437C-A71B-0CD48876BA8E}" srcOrd="8" destOrd="0" presId="urn:microsoft.com/office/officeart/2005/8/layout/radial1"/>
    <dgm:cxn modelId="{679D25DE-D958-41BA-87DE-C6548DA5EE3F}" type="presParOf" srcId="{C629BDB1-DD7C-4472-B843-36416104CC25}" destId="{F0654DB0-B38E-4BB1-A5DE-FC2296F68B90}" srcOrd="9" destOrd="0" presId="urn:microsoft.com/office/officeart/2005/8/layout/radial1"/>
    <dgm:cxn modelId="{42497C3D-7AF5-45F1-B194-7092241B4AC3}" type="presParOf" srcId="{F0654DB0-B38E-4BB1-A5DE-FC2296F68B90}" destId="{ABD42B14-3386-4256-8334-4CD775679F32}" srcOrd="0" destOrd="0" presId="urn:microsoft.com/office/officeart/2005/8/layout/radial1"/>
    <dgm:cxn modelId="{BF4CA639-EBA1-4B7D-A20C-0FEDAC4FC75A}" type="presParOf" srcId="{C629BDB1-DD7C-4472-B843-36416104CC25}" destId="{33F6D1DE-AF01-4953-BCAD-5B414EB7C5D6}" srcOrd="10" destOrd="0" presId="urn:microsoft.com/office/officeart/2005/8/layout/radial1"/>
    <dgm:cxn modelId="{7A397D71-6E27-4344-B23E-4423D1471A47}" type="presParOf" srcId="{C629BDB1-DD7C-4472-B843-36416104CC25}" destId="{F7CAD477-280B-4584-8AAF-9C55D5D6A508}" srcOrd="11" destOrd="0" presId="urn:microsoft.com/office/officeart/2005/8/layout/radial1"/>
    <dgm:cxn modelId="{E0B9F901-6C08-4A08-A2FF-B09D4C46F58C}" type="presParOf" srcId="{F7CAD477-280B-4584-8AAF-9C55D5D6A508}" destId="{3153C598-8437-4C46-9CA8-A55218F5FD3C}" srcOrd="0" destOrd="0" presId="urn:microsoft.com/office/officeart/2005/8/layout/radial1"/>
    <dgm:cxn modelId="{9E821427-F1D3-413B-B7C4-4AF8D6897755}" type="presParOf" srcId="{C629BDB1-DD7C-4472-B843-36416104CC25}" destId="{58BC006F-2188-4A6B-BFEF-0115DF3355CC}" srcOrd="12" destOrd="0" presId="urn:microsoft.com/office/officeart/2005/8/layout/radial1"/>
    <dgm:cxn modelId="{56DB4B49-D675-4BDD-A12A-BF8014808541}" type="presParOf" srcId="{C629BDB1-DD7C-4472-B843-36416104CC25}" destId="{A3A39B2B-1AE6-4ACB-9DC2-2CD79F1992B2}" srcOrd="13" destOrd="0" presId="urn:microsoft.com/office/officeart/2005/8/layout/radial1"/>
    <dgm:cxn modelId="{7DAEFB4A-9BC0-458A-963D-90A7C7030C46}" type="presParOf" srcId="{A3A39B2B-1AE6-4ACB-9DC2-2CD79F1992B2}" destId="{14DC1315-69E7-4856-AAE5-B90EB70C6EEC}" srcOrd="0" destOrd="0" presId="urn:microsoft.com/office/officeart/2005/8/layout/radial1"/>
    <dgm:cxn modelId="{9D53AA43-38EA-4891-AEC3-B771BF4E79D9}" type="presParOf" srcId="{C629BDB1-DD7C-4472-B843-36416104CC25}" destId="{EB3ECBFF-8EC7-4749-9142-D7438D33D80C}" srcOrd="14" destOrd="0" presId="urn:microsoft.com/office/officeart/2005/8/layout/radial1"/>
    <dgm:cxn modelId="{1123C7B5-902D-43FC-9E77-03B842D0D507}" type="presParOf" srcId="{C629BDB1-DD7C-4472-B843-36416104CC25}" destId="{9AA99FC1-CB8C-4604-9291-8434CCC832A0}" srcOrd="15" destOrd="0" presId="urn:microsoft.com/office/officeart/2005/8/layout/radial1"/>
    <dgm:cxn modelId="{93331FC3-7C58-4ABC-959C-C85E9070A4B5}" type="presParOf" srcId="{9AA99FC1-CB8C-4604-9291-8434CCC832A0}" destId="{9FC839F3-44AF-4917-97F0-F7B170F9B781}" srcOrd="0" destOrd="0" presId="urn:microsoft.com/office/officeart/2005/8/layout/radial1"/>
    <dgm:cxn modelId="{CBC1FBEB-E0CD-42CE-B8F4-81BF5B6B32B3}" type="presParOf" srcId="{C629BDB1-DD7C-4472-B843-36416104CC25}" destId="{350988F3-CEC3-44BD-9BB0-85C1DB83B191}" srcOrd="16" destOrd="0" presId="urn:microsoft.com/office/officeart/2005/8/layout/radial1"/>
    <dgm:cxn modelId="{201BDF9F-BE4C-4074-8CA5-8D8927A4098C}" type="presParOf" srcId="{C629BDB1-DD7C-4472-B843-36416104CC25}" destId="{F8FA18B0-DE3E-40BD-9FEC-CB7304A076BA}" srcOrd="17" destOrd="0" presId="urn:microsoft.com/office/officeart/2005/8/layout/radial1"/>
    <dgm:cxn modelId="{C6F09F7F-D96F-4059-8CFF-BE1E6A2B5DA4}" type="presParOf" srcId="{F8FA18B0-DE3E-40BD-9FEC-CB7304A076BA}" destId="{BB91333B-F362-41D2-B216-EAE2FDECAD3E}" srcOrd="0" destOrd="0" presId="urn:microsoft.com/office/officeart/2005/8/layout/radial1"/>
    <dgm:cxn modelId="{BE30869C-B0B3-40A2-966A-77396C787E4D}" type="presParOf" srcId="{C629BDB1-DD7C-4472-B843-36416104CC25}" destId="{2D7B8238-6A25-4271-B07B-C135EACE3571}" srcOrd="18" destOrd="0" presId="urn:microsoft.com/office/officeart/2005/8/layout/radial1"/>
    <dgm:cxn modelId="{072E8218-C107-4667-82D6-F64AAD695FE3}" type="presParOf" srcId="{C629BDB1-DD7C-4472-B843-36416104CC25}" destId="{F05955F0-AB2E-45AC-8AAB-B42AF3700347}" srcOrd="19" destOrd="0" presId="urn:microsoft.com/office/officeart/2005/8/layout/radial1"/>
    <dgm:cxn modelId="{F538DFC2-971D-4B4B-A05C-6457B6FDF5A7}" type="presParOf" srcId="{F05955F0-AB2E-45AC-8AAB-B42AF3700347}" destId="{27305DC6-7D79-4FB0-B825-B2FF8436D89D}" srcOrd="0" destOrd="0" presId="urn:microsoft.com/office/officeart/2005/8/layout/radial1"/>
    <dgm:cxn modelId="{BB187724-589E-4B68-B9F1-92031CA65196}" type="presParOf" srcId="{C629BDB1-DD7C-4472-B843-36416104CC25}" destId="{D03FE1D1-5932-4145-A343-717BA214BA60}" srcOrd="20" destOrd="0" presId="urn:microsoft.com/office/officeart/2005/8/layout/radial1"/>
    <dgm:cxn modelId="{E128AAEA-BB72-43B0-B4B9-D817CE9DEB56}" type="presParOf" srcId="{C629BDB1-DD7C-4472-B843-36416104CC25}" destId="{B6486FED-0968-4B39-AE4C-9872FA24AD4E}" srcOrd="21" destOrd="0" presId="urn:microsoft.com/office/officeart/2005/8/layout/radial1"/>
    <dgm:cxn modelId="{B9CE9645-078E-4B2C-893D-3ADEF9DE9D28}" type="presParOf" srcId="{B6486FED-0968-4B39-AE4C-9872FA24AD4E}" destId="{B5AE84AF-DA45-4589-8434-FB541CBF48D7}" srcOrd="0" destOrd="0" presId="urn:microsoft.com/office/officeart/2005/8/layout/radial1"/>
    <dgm:cxn modelId="{618B9E87-80CD-49A2-B90E-4875BA057F93}" type="presParOf" srcId="{C629BDB1-DD7C-4472-B843-36416104CC25}" destId="{FEA3C195-481F-4ED0-92A0-ED747D3EC226}" srcOrd="22" destOrd="0" presId="urn:microsoft.com/office/officeart/2005/8/layout/radial1"/>
    <dgm:cxn modelId="{1592E59B-D6C2-4C37-B78F-BF4BFC66F694}" type="presParOf" srcId="{C629BDB1-DD7C-4472-B843-36416104CC25}" destId="{4A99264E-FF3B-488A-80A1-374CDD82E392}" srcOrd="23" destOrd="0" presId="urn:microsoft.com/office/officeart/2005/8/layout/radial1"/>
    <dgm:cxn modelId="{1BAFF861-6604-4FF2-84C6-7C83E08E9318}" type="presParOf" srcId="{4A99264E-FF3B-488A-80A1-374CDD82E392}" destId="{B45A4163-5484-4683-8B3B-59320F432F2E}" srcOrd="0" destOrd="0" presId="urn:microsoft.com/office/officeart/2005/8/layout/radial1"/>
    <dgm:cxn modelId="{886AAFCB-06E4-4B50-BF0F-02CD72BBAF16}" type="presParOf" srcId="{C629BDB1-DD7C-4472-B843-36416104CC25}" destId="{18699D8A-DFF7-4438-A3C3-265088E309D0}" srcOrd="24" destOrd="0" presId="urn:microsoft.com/office/officeart/2005/8/layout/radial1"/>
    <dgm:cxn modelId="{6BAB3FF8-3773-4301-B21B-9A57C6D520B1}" type="presParOf" srcId="{C629BDB1-DD7C-4472-B843-36416104CC25}" destId="{663B5811-23F1-4E87-A51C-03347BEAFE7F}" srcOrd="25" destOrd="0" presId="urn:microsoft.com/office/officeart/2005/8/layout/radial1"/>
    <dgm:cxn modelId="{3883405A-44E4-4037-8CD7-7D1CAB6BCA7D}" type="presParOf" srcId="{663B5811-23F1-4E87-A51C-03347BEAFE7F}" destId="{099A52E7-F68C-44E4-A845-CC3C34545D6D}" srcOrd="0" destOrd="0" presId="urn:microsoft.com/office/officeart/2005/8/layout/radial1"/>
    <dgm:cxn modelId="{8F4F1704-7589-4100-B84C-A2E07083C615}" type="presParOf" srcId="{C629BDB1-DD7C-4472-B843-36416104CC25}" destId="{79A76B1A-FCE7-4017-A1B5-AEB292513F42}" srcOrd="2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</cdr:x>
      <cdr:y>0.50819</cdr:y>
    </cdr:from>
    <cdr:to>
      <cdr:x>0.62823</cdr:x>
      <cdr:y>0.66113</cdr:y>
    </cdr:to>
    <cdr:sp macro="" textlink="">
      <cdr:nvSpPr>
        <cdr:cNvPr id="2" name="TextBox 11"/>
        <cdr:cNvSpPr txBox="1"/>
      </cdr:nvSpPr>
      <cdr:spPr>
        <a:xfrm xmlns:a="http://schemas.openxmlformats.org/drawingml/2006/main">
          <a:off x="4050208" y="1227222"/>
          <a:ext cx="1038723" cy="36933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lumMod val="40000"/>
            <a:lumOff val="60000"/>
          </a:schemeClr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900" b="1" dirty="0" smtClean="0"/>
            <a:t>Дефицит РТ: </a:t>
          </a:r>
        </a:p>
        <a:p xmlns:a="http://schemas.openxmlformats.org/drawingml/2006/main">
          <a:pPr algn="ctr"/>
          <a:r>
            <a:rPr lang="ru-RU" sz="900" b="1" dirty="0" smtClean="0"/>
            <a:t>-15 004 574,6</a:t>
          </a:r>
          <a:endParaRPr lang="ru-RU" sz="9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0.27179</cdr:x>
      <cdr:y>0.24741</cdr:y>
    </cdr:from>
    <cdr:to>
      <cdr:x>0.30101</cdr:x>
      <cdr:y>0.27619</cdr:y>
    </cdr:to>
    <cdr:sp macro="" textlink="">
      <cdr:nvSpPr>
        <cdr:cNvPr id="2" name="Правая фигурная скобка 1"/>
        <cdr:cNvSpPr/>
      </cdr:nvSpPr>
      <cdr:spPr>
        <a:xfrm xmlns:a="http://schemas.openxmlformats.org/drawingml/2006/main" rot="16200000">
          <a:off x="2341952" y="1290416"/>
          <a:ext cx="155448" cy="246888"/>
        </a:xfrm>
        <a:prstGeom xmlns:a="http://schemas.openxmlformats.org/drawingml/2006/main" prst="rightBrac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>
            <a:solidFill>
              <a:schemeClr val="tx1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0.10833</cdr:x>
      <cdr:y>0.74389</cdr:y>
    </cdr:from>
    <cdr:to>
      <cdr:x>0.90833</cdr:x>
      <cdr:y>0.91332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936104" y="4014763"/>
          <a:ext cx="6912768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0.03824</cdr:x>
      <cdr:y>0.75723</cdr:y>
    </cdr:from>
    <cdr:to>
      <cdr:x>0.95833</cdr:x>
      <cdr:y>0.85063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30432" y="4086771"/>
          <a:ext cx="7950487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>
            <a:latin typeface="Arial" panose="020B0604020202020204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0.01141</cdr:x>
      <cdr:y>0.02493</cdr:y>
    </cdr:from>
    <cdr:to>
      <cdr:x>0.15657</cdr:x>
      <cdr:y>0.08822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7210" y="137751"/>
          <a:ext cx="1236780" cy="3497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ctr"/>
          <a:r>
            <a:rPr lang="ru-RU" sz="2000" b="1" i="1" u="sng" dirty="0">
              <a:latin typeface="Arial" panose="020B0604020202020204" pitchFamily="34" charset="0"/>
              <a:cs typeface="Arial" panose="020B0604020202020204" pitchFamily="34" charset="0"/>
            </a:rPr>
            <a:t>м</a:t>
          </a:r>
          <a:r>
            <a:rPr lang="ru-RU" sz="2000" b="1" i="1" u="sng" dirty="0" smtClean="0">
              <a:latin typeface="Arial" panose="020B0604020202020204" pitchFamily="34" charset="0"/>
              <a:cs typeface="Arial" panose="020B0604020202020204" pitchFamily="34" charset="0"/>
            </a:rPr>
            <a:t>лрд. руб</a:t>
          </a:r>
          <a:r>
            <a:rPr lang="ru-RU" sz="2000" b="1" i="1" u="sng" dirty="0" smtClean="0">
              <a:latin typeface="Arial" panose="020B0604020202020204" pitchFamily="34" charset="0"/>
            </a:rPr>
            <a:t>.</a:t>
          </a:r>
          <a:endParaRPr lang="ru-RU" sz="2000" b="1" i="1" u="sng" dirty="0">
            <a:latin typeface="Arial" panose="020B06040202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1" y="20"/>
            <a:ext cx="2946400" cy="498475"/>
          </a:xfrm>
          <a:prstGeom prst="rect">
            <a:avLst/>
          </a:prstGeom>
        </p:spPr>
        <p:txBody>
          <a:bodyPr vert="horz" lIns="91265" tIns="45634" rIns="91265" bIns="4563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95" y="20"/>
            <a:ext cx="2946400" cy="498475"/>
          </a:xfrm>
          <a:prstGeom prst="rect">
            <a:avLst/>
          </a:prstGeom>
        </p:spPr>
        <p:txBody>
          <a:bodyPr vert="horz" lIns="91265" tIns="45634" rIns="91265" bIns="45634" rtlCol="0"/>
          <a:lstStyle>
            <a:lvl1pPr algn="r">
              <a:defRPr sz="1200"/>
            </a:lvl1pPr>
          </a:lstStyle>
          <a:p>
            <a:fld id="{D4373EE2-D04A-4BFE-8F6E-E70650417D14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1" y="9429774"/>
            <a:ext cx="2946400" cy="498475"/>
          </a:xfrm>
          <a:prstGeom prst="rect">
            <a:avLst/>
          </a:prstGeom>
        </p:spPr>
        <p:txBody>
          <a:bodyPr vert="horz" lIns="91265" tIns="45634" rIns="91265" bIns="4563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95" y="9429774"/>
            <a:ext cx="2946400" cy="498475"/>
          </a:xfrm>
          <a:prstGeom prst="rect">
            <a:avLst/>
          </a:prstGeom>
        </p:spPr>
        <p:txBody>
          <a:bodyPr vert="horz" lIns="91265" tIns="45634" rIns="91265" bIns="45634" rtlCol="0" anchor="b"/>
          <a:lstStyle>
            <a:lvl1pPr algn="r">
              <a:defRPr sz="1200"/>
            </a:lvl1pPr>
          </a:lstStyle>
          <a:p>
            <a:fld id="{328CE669-232C-4296-A2E0-AD849B2A54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4840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7" y="6"/>
            <a:ext cx="2945659" cy="498135"/>
          </a:xfrm>
          <a:prstGeom prst="rect">
            <a:avLst/>
          </a:prstGeom>
        </p:spPr>
        <p:txBody>
          <a:bodyPr vert="horz" lIns="91265" tIns="45634" rIns="91265" bIns="4563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72" y="6"/>
            <a:ext cx="2945659" cy="498135"/>
          </a:xfrm>
          <a:prstGeom prst="rect">
            <a:avLst/>
          </a:prstGeom>
        </p:spPr>
        <p:txBody>
          <a:bodyPr vert="horz" lIns="91265" tIns="45634" rIns="91265" bIns="45634" rtlCol="0"/>
          <a:lstStyle>
            <a:lvl1pPr algn="r">
              <a:defRPr sz="1200"/>
            </a:lvl1pPr>
          </a:lstStyle>
          <a:p>
            <a:fld id="{E63DC4C7-2454-44C7-8585-B677AF5396A9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39838"/>
            <a:ext cx="4464050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65" tIns="45634" rIns="91265" bIns="4563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82"/>
            <a:ext cx="5438140" cy="3909239"/>
          </a:xfrm>
          <a:prstGeom prst="rect">
            <a:avLst/>
          </a:prstGeom>
        </p:spPr>
        <p:txBody>
          <a:bodyPr vert="horz" lIns="91265" tIns="45634" rIns="91265" bIns="4563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7" y="9430109"/>
            <a:ext cx="2945659" cy="498134"/>
          </a:xfrm>
          <a:prstGeom prst="rect">
            <a:avLst/>
          </a:prstGeom>
        </p:spPr>
        <p:txBody>
          <a:bodyPr vert="horz" lIns="91265" tIns="45634" rIns="91265" bIns="4563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72" y="9430109"/>
            <a:ext cx="2945659" cy="498134"/>
          </a:xfrm>
          <a:prstGeom prst="rect">
            <a:avLst/>
          </a:prstGeom>
        </p:spPr>
        <p:txBody>
          <a:bodyPr vert="horz" lIns="91265" tIns="45634" rIns="91265" bIns="45634" rtlCol="0" anchor="b"/>
          <a:lstStyle>
            <a:lvl1pPr algn="r">
              <a:defRPr sz="1200"/>
            </a:lvl1pPr>
          </a:lstStyle>
          <a:p>
            <a:fld id="{849F7FE9-D755-4687-8750-6635378F62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428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Обращение Министра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F7FE9-D755-4687-8750-6635378F626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901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Обращение Министра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F7FE9-D755-4687-8750-6635378F626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420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F7FE9-D755-4687-8750-6635378F626B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7791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F7FE9-D755-4687-8750-6635378F626B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885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F7FE9-D755-4687-8750-6635378F626B}" type="slidenum">
              <a:rPr lang="ru-RU" smtClean="0"/>
              <a:pPr/>
              <a:t>97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259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F7FE9-D755-4687-8750-6635378F626B}" type="slidenum">
              <a:rPr lang="ru-RU" smtClean="0"/>
              <a:pPr/>
              <a:t>98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240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F7FE9-D755-4687-8750-6635378F626B}" type="slidenum">
              <a:rPr lang="ru-RU" smtClean="0"/>
              <a:pPr/>
              <a:t>115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755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F7FE9-D755-4687-8750-6635378F626B}" type="slidenum">
              <a:rPr lang="ru-RU" smtClean="0"/>
              <a:pPr/>
              <a:t>116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103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oleObject" Target="../embeddings/oleObject10.bin"/><Relationship Id="rId18" Type="http://schemas.openxmlformats.org/officeDocument/2006/relationships/oleObject" Target="../embeddings/oleObject15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9.bin"/><Relationship Id="rId17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6" Type="http://schemas.openxmlformats.org/officeDocument/2006/relationships/oleObject" Target="../embeddings/oleObject13.bin"/><Relationship Id="rId20" Type="http://schemas.openxmlformats.org/officeDocument/2006/relationships/image" Target="../media/image2.e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12.bin"/><Relationship Id="rId10" Type="http://schemas.openxmlformats.org/officeDocument/2006/relationships/oleObject" Target="../embeddings/oleObject7.bin"/><Relationship Id="rId19" Type="http://schemas.openxmlformats.org/officeDocument/2006/relationships/oleObject" Target="../embeddings/oleObject16.bin"/><Relationship Id="rId4" Type="http://schemas.openxmlformats.org/officeDocument/2006/relationships/image" Target="../media/image1.emf"/><Relationship Id="rId9" Type="http://schemas.openxmlformats.org/officeDocument/2006/relationships/oleObject" Target="../embeddings/oleObject6.bin"/><Relationship Id="rId14" Type="http://schemas.openxmlformats.org/officeDocument/2006/relationships/oleObject" Target="../embeddings/oleObject11.bin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oleObject" Target="../embeddings/oleObject26.bin"/><Relationship Id="rId18" Type="http://schemas.openxmlformats.org/officeDocument/2006/relationships/oleObject" Target="../embeddings/oleObject31.bin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20.bin"/><Relationship Id="rId12" Type="http://schemas.openxmlformats.org/officeDocument/2006/relationships/oleObject" Target="../embeddings/oleObject25.bin"/><Relationship Id="rId17" Type="http://schemas.openxmlformats.org/officeDocument/2006/relationships/oleObject" Target="../embeddings/oleObject30.bin"/><Relationship Id="rId2" Type="http://schemas.openxmlformats.org/officeDocument/2006/relationships/slideMaster" Target="../slideMasters/slideMaster1.xml"/><Relationship Id="rId16" Type="http://schemas.openxmlformats.org/officeDocument/2006/relationships/oleObject" Target="../embeddings/oleObject29.bin"/><Relationship Id="rId20" Type="http://schemas.openxmlformats.org/officeDocument/2006/relationships/image" Target="../media/image2.emf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9.bin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18.bin"/><Relationship Id="rId15" Type="http://schemas.openxmlformats.org/officeDocument/2006/relationships/oleObject" Target="../embeddings/oleObject28.bin"/><Relationship Id="rId10" Type="http://schemas.openxmlformats.org/officeDocument/2006/relationships/oleObject" Target="../embeddings/oleObject23.bin"/><Relationship Id="rId19" Type="http://schemas.openxmlformats.org/officeDocument/2006/relationships/oleObject" Target="../embeddings/oleObject32.bin"/><Relationship Id="rId4" Type="http://schemas.openxmlformats.org/officeDocument/2006/relationships/image" Target="../media/image1.emf"/><Relationship Id="rId9" Type="http://schemas.openxmlformats.org/officeDocument/2006/relationships/oleObject" Target="../embeddings/oleObject22.bin"/><Relationship Id="rId14" Type="http://schemas.openxmlformats.org/officeDocument/2006/relationships/oleObject" Target="../embeddings/oleObject27.bin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13" Type="http://schemas.openxmlformats.org/officeDocument/2006/relationships/oleObject" Target="../embeddings/oleObject42.bin"/><Relationship Id="rId18" Type="http://schemas.openxmlformats.org/officeDocument/2006/relationships/oleObject" Target="../embeddings/oleObject47.bin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6.bin"/><Relationship Id="rId12" Type="http://schemas.openxmlformats.org/officeDocument/2006/relationships/oleObject" Target="../embeddings/oleObject41.bin"/><Relationship Id="rId17" Type="http://schemas.openxmlformats.org/officeDocument/2006/relationships/oleObject" Target="../embeddings/oleObject46.bin"/><Relationship Id="rId2" Type="http://schemas.openxmlformats.org/officeDocument/2006/relationships/slideMaster" Target="../slideMasters/slideMaster1.xml"/><Relationship Id="rId16" Type="http://schemas.openxmlformats.org/officeDocument/2006/relationships/oleObject" Target="../embeddings/oleObject45.bin"/><Relationship Id="rId20" Type="http://schemas.openxmlformats.org/officeDocument/2006/relationships/image" Target="../media/image2.emf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5.bin"/><Relationship Id="rId11" Type="http://schemas.openxmlformats.org/officeDocument/2006/relationships/oleObject" Target="../embeddings/oleObject40.bin"/><Relationship Id="rId5" Type="http://schemas.openxmlformats.org/officeDocument/2006/relationships/oleObject" Target="../embeddings/oleObject34.bin"/><Relationship Id="rId15" Type="http://schemas.openxmlformats.org/officeDocument/2006/relationships/oleObject" Target="../embeddings/oleObject44.bin"/><Relationship Id="rId10" Type="http://schemas.openxmlformats.org/officeDocument/2006/relationships/oleObject" Target="../embeddings/oleObject39.bin"/><Relationship Id="rId19" Type="http://schemas.openxmlformats.org/officeDocument/2006/relationships/oleObject" Target="../embeddings/oleObject48.bin"/><Relationship Id="rId4" Type="http://schemas.openxmlformats.org/officeDocument/2006/relationships/image" Target="../media/image1.emf"/><Relationship Id="rId9" Type="http://schemas.openxmlformats.org/officeDocument/2006/relationships/oleObject" Target="../embeddings/oleObject38.bin"/><Relationship Id="rId14" Type="http://schemas.openxmlformats.org/officeDocument/2006/relationships/oleObject" Target="../embeddings/oleObject43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394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194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06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ьный слайд МФ РТ 20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53266" y="0"/>
            <a:ext cx="399495" cy="6858000"/>
            <a:chOff x="0" y="0"/>
            <a:chExt cx="380929" cy="6593882"/>
          </a:xfrm>
        </p:grpSpPr>
        <p:graphicFrame>
          <p:nvGraphicFramePr>
            <p:cNvPr id="8" name="Объект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88080092"/>
                </p:ext>
              </p:extLst>
            </p:nvPr>
          </p:nvGraphicFramePr>
          <p:xfrm>
            <a:off x="0" y="0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9298" r:id="rId3" imgW="1388213" imgH="1856520" progId="">
                    <p:embed/>
                  </p:oleObj>
                </mc:Choice>
                <mc:Fallback>
                  <p:oleObj r:id="rId3" imgW="1388213" imgH="1856520" progId="">
                    <p:embed/>
                    <p:pic>
                      <p:nvPicPr>
                        <p:cNvPr id="0" name="Picture 80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Объект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97040311"/>
                </p:ext>
              </p:extLst>
            </p:nvPr>
          </p:nvGraphicFramePr>
          <p:xfrm>
            <a:off x="0" y="429457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9299" r:id="rId5" imgW="1388213" imgH="1856520" progId="">
                    <p:embed/>
                  </p:oleObj>
                </mc:Choice>
                <mc:Fallback>
                  <p:oleObj r:id="rId5" imgW="1388213" imgH="1856520" progId="">
                    <p:embed/>
                    <p:pic>
                      <p:nvPicPr>
                        <p:cNvPr id="0" name="Picture 80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29457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Объект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68869210"/>
                </p:ext>
              </p:extLst>
            </p:nvPr>
          </p:nvGraphicFramePr>
          <p:xfrm>
            <a:off x="0" y="858914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9300" r:id="rId6" imgW="1388213" imgH="1856520" progId="">
                    <p:embed/>
                  </p:oleObj>
                </mc:Choice>
                <mc:Fallback>
                  <p:oleObj r:id="rId6" imgW="1388213" imgH="1856520" progId="">
                    <p:embed/>
                    <p:pic>
                      <p:nvPicPr>
                        <p:cNvPr id="0" name="Picture 80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858914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Объект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20261216"/>
                </p:ext>
              </p:extLst>
            </p:nvPr>
          </p:nvGraphicFramePr>
          <p:xfrm>
            <a:off x="0" y="1288371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9301" r:id="rId7" imgW="1388213" imgH="1856520" progId="">
                    <p:embed/>
                  </p:oleObj>
                </mc:Choice>
                <mc:Fallback>
                  <p:oleObj r:id="rId7" imgW="1388213" imgH="1856520" progId="">
                    <p:embed/>
                    <p:pic>
                      <p:nvPicPr>
                        <p:cNvPr id="0" name="Picture 80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288371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Объект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97539862"/>
                </p:ext>
              </p:extLst>
            </p:nvPr>
          </p:nvGraphicFramePr>
          <p:xfrm>
            <a:off x="0" y="1747790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9302" r:id="rId8" imgW="1388213" imgH="1856520" progId="">
                    <p:embed/>
                  </p:oleObj>
                </mc:Choice>
                <mc:Fallback>
                  <p:oleObj r:id="rId8" imgW="1388213" imgH="1856520" progId="">
                    <p:embed/>
                    <p:pic>
                      <p:nvPicPr>
                        <p:cNvPr id="0" name="Picture 80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747790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Объект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3844075"/>
                </p:ext>
              </p:extLst>
            </p:nvPr>
          </p:nvGraphicFramePr>
          <p:xfrm>
            <a:off x="0" y="2177247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9303" r:id="rId9" imgW="1388213" imgH="1856520" progId="">
                    <p:embed/>
                  </p:oleObj>
                </mc:Choice>
                <mc:Fallback>
                  <p:oleObj r:id="rId9" imgW="1388213" imgH="1856520" progId="">
                    <p:embed/>
                    <p:pic>
                      <p:nvPicPr>
                        <p:cNvPr id="0" name="Picture 80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177247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Объект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63633722"/>
                </p:ext>
              </p:extLst>
            </p:nvPr>
          </p:nvGraphicFramePr>
          <p:xfrm>
            <a:off x="0" y="2606704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9304" r:id="rId10" imgW="1388213" imgH="1856520" progId="">
                    <p:embed/>
                  </p:oleObj>
                </mc:Choice>
                <mc:Fallback>
                  <p:oleObj r:id="rId10" imgW="1388213" imgH="1856520" progId="">
                    <p:embed/>
                    <p:pic>
                      <p:nvPicPr>
                        <p:cNvPr id="0" name="Picture 80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606704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Объект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95386392"/>
                </p:ext>
              </p:extLst>
            </p:nvPr>
          </p:nvGraphicFramePr>
          <p:xfrm>
            <a:off x="0" y="3036161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9305" r:id="rId11" imgW="1388213" imgH="1856520" progId="">
                    <p:embed/>
                  </p:oleObj>
                </mc:Choice>
                <mc:Fallback>
                  <p:oleObj r:id="rId11" imgW="1388213" imgH="1856520" progId="">
                    <p:embed/>
                    <p:pic>
                      <p:nvPicPr>
                        <p:cNvPr id="0" name="Picture 80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036161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Объект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04894749"/>
                </p:ext>
              </p:extLst>
            </p:nvPr>
          </p:nvGraphicFramePr>
          <p:xfrm>
            <a:off x="0" y="3465618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9306" r:id="rId12" imgW="1388213" imgH="1856520" progId="">
                    <p:embed/>
                  </p:oleObj>
                </mc:Choice>
                <mc:Fallback>
                  <p:oleObj r:id="rId12" imgW="1388213" imgH="1856520" progId="">
                    <p:embed/>
                    <p:pic>
                      <p:nvPicPr>
                        <p:cNvPr id="0" name="Picture 8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465618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Объект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58826935"/>
                </p:ext>
              </p:extLst>
            </p:nvPr>
          </p:nvGraphicFramePr>
          <p:xfrm>
            <a:off x="0" y="3895075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9307" r:id="rId13" imgW="1388213" imgH="1856520" progId="">
                    <p:embed/>
                  </p:oleObj>
                </mc:Choice>
                <mc:Fallback>
                  <p:oleObj r:id="rId13" imgW="1388213" imgH="1856520" progId="">
                    <p:embed/>
                    <p:pic>
                      <p:nvPicPr>
                        <p:cNvPr id="0" name="Picture 8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895075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Объект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74149723"/>
                </p:ext>
              </p:extLst>
            </p:nvPr>
          </p:nvGraphicFramePr>
          <p:xfrm>
            <a:off x="0" y="4324532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9308" r:id="rId14" imgW="1388213" imgH="1856520" progId="">
                    <p:embed/>
                  </p:oleObj>
                </mc:Choice>
                <mc:Fallback>
                  <p:oleObj r:id="rId14" imgW="1388213" imgH="1856520" progId="">
                    <p:embed/>
                    <p:pic>
                      <p:nvPicPr>
                        <p:cNvPr id="0" name="Picture 8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324532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Объект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7554478"/>
                </p:ext>
              </p:extLst>
            </p:nvPr>
          </p:nvGraphicFramePr>
          <p:xfrm>
            <a:off x="0" y="4753989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9309" r:id="rId15" imgW="1388213" imgH="1856520" progId="">
                    <p:embed/>
                  </p:oleObj>
                </mc:Choice>
                <mc:Fallback>
                  <p:oleObj r:id="rId15" imgW="1388213" imgH="1856520" progId="">
                    <p:embed/>
                    <p:pic>
                      <p:nvPicPr>
                        <p:cNvPr id="0" name="Picture 8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753989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Объект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50162616"/>
                </p:ext>
              </p:extLst>
            </p:nvPr>
          </p:nvGraphicFramePr>
          <p:xfrm>
            <a:off x="0" y="5225612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9310" r:id="rId16" imgW="1388213" imgH="1856520" progId="">
                    <p:embed/>
                  </p:oleObj>
                </mc:Choice>
                <mc:Fallback>
                  <p:oleObj r:id="rId16" imgW="1388213" imgH="1856520" progId="">
                    <p:embed/>
                    <p:pic>
                      <p:nvPicPr>
                        <p:cNvPr id="0" name="Picture 8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225612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Объект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72607346"/>
                </p:ext>
              </p:extLst>
            </p:nvPr>
          </p:nvGraphicFramePr>
          <p:xfrm>
            <a:off x="0" y="5655069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9311" r:id="rId17" imgW="1388213" imgH="1856520" progId="">
                    <p:embed/>
                  </p:oleObj>
                </mc:Choice>
                <mc:Fallback>
                  <p:oleObj r:id="rId17" imgW="1388213" imgH="1856520" progId="">
                    <p:embed/>
                    <p:pic>
                      <p:nvPicPr>
                        <p:cNvPr id="0" name="Picture 8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655069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Объект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13551093"/>
                </p:ext>
              </p:extLst>
            </p:nvPr>
          </p:nvGraphicFramePr>
          <p:xfrm>
            <a:off x="0" y="6084526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9312" r:id="rId18" imgW="1388213" imgH="1856520" progId="">
                    <p:embed/>
                  </p:oleObj>
                </mc:Choice>
                <mc:Fallback>
                  <p:oleObj r:id="rId18" imgW="1388213" imgH="1856520" progId="">
                    <p:embed/>
                    <p:pic>
                      <p:nvPicPr>
                        <p:cNvPr id="0" name="Picture 8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6084526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7" name="Объект 26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204642642"/>
              </p:ext>
            </p:extLst>
          </p:nvPr>
        </p:nvGraphicFramePr>
        <p:xfrm>
          <a:off x="8341131" y="6069668"/>
          <a:ext cx="802869" cy="774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313" r:id="rId19" imgW="1805298" imgH="1741500" progId="">
                  <p:embed/>
                </p:oleObj>
              </mc:Choice>
              <mc:Fallback>
                <p:oleObj r:id="rId19" imgW="1805298" imgH="1741500" progId="">
                  <p:embed/>
                  <p:pic>
                    <p:nvPicPr>
                      <p:cNvPr id="0" name="Picture 8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41131" y="6069668"/>
                        <a:ext cx="802869" cy="7746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Текст 36"/>
          <p:cNvSpPr>
            <a:spLocks noGrp="1"/>
          </p:cNvSpPr>
          <p:nvPr>
            <p:ph type="body" sz="quarter" idx="10" hasCustomPrompt="1"/>
          </p:nvPr>
        </p:nvSpPr>
        <p:spPr>
          <a:xfrm>
            <a:off x="514905" y="1869735"/>
            <a:ext cx="8528427" cy="914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24" name="Текст 36"/>
          <p:cNvSpPr>
            <a:spLocks noGrp="1"/>
          </p:cNvSpPr>
          <p:nvPr>
            <p:ph type="body" sz="quarter" idx="11" hasCustomPrompt="1"/>
          </p:nvPr>
        </p:nvSpPr>
        <p:spPr>
          <a:xfrm>
            <a:off x="514905" y="2875640"/>
            <a:ext cx="8528427" cy="914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/>
            </a:lvl1pPr>
          </a:lstStyle>
          <a:p>
            <a:pPr algn="ctr"/>
            <a:r>
              <a:rPr lang="ru-RU" sz="2800" b="1" dirty="0" smtClean="0">
                <a:solidFill>
                  <a:schemeClr val="accent2"/>
                </a:solidFill>
              </a:rPr>
              <a:t>Министр финансов Республики Татарстан </a:t>
            </a:r>
            <a:br>
              <a:rPr lang="ru-RU" sz="2800" b="1" dirty="0" smtClean="0">
                <a:solidFill>
                  <a:schemeClr val="accent2"/>
                </a:solidFill>
              </a:rPr>
            </a:br>
            <a:r>
              <a:rPr lang="ru-RU" sz="2800" b="1" dirty="0" smtClean="0">
                <a:solidFill>
                  <a:schemeClr val="accent2"/>
                </a:solidFill>
              </a:rPr>
              <a:t>Р.Р.</a:t>
            </a:r>
            <a:r>
              <a:rPr lang="ru-RU" sz="2800" b="1" baseline="0" dirty="0" smtClean="0">
                <a:solidFill>
                  <a:schemeClr val="accent2"/>
                </a:solidFill>
              </a:rPr>
              <a:t> </a:t>
            </a:r>
            <a:r>
              <a:rPr lang="ru-RU" sz="2800" b="1" dirty="0" err="1" smtClean="0">
                <a:solidFill>
                  <a:schemeClr val="accent2"/>
                </a:solidFill>
              </a:rPr>
              <a:t>Гайзатуллин</a:t>
            </a:r>
            <a:endParaRPr lang="ru-RU" sz="2800" b="1" dirty="0" smtClean="0">
              <a:solidFill>
                <a:schemeClr val="accent2"/>
              </a:solidFill>
            </a:endParaRPr>
          </a:p>
        </p:txBody>
      </p:sp>
      <p:sp>
        <p:nvSpPr>
          <p:cNvPr id="23" name="Дата 3"/>
          <p:cNvSpPr>
            <a:spLocks noGrp="1"/>
          </p:cNvSpPr>
          <p:nvPr>
            <p:ph type="dt" sz="half" idx="2"/>
          </p:nvPr>
        </p:nvSpPr>
        <p:spPr>
          <a:xfrm>
            <a:off x="3750418" y="622877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/>
                </a:solidFill>
              </a:defRPr>
            </a:lvl1pPr>
          </a:lstStyle>
          <a:p>
            <a:fld id="{CF264AD6-83EC-417C-A3DC-B7CFE9249401}" type="datetimeFigureOut">
              <a:rPr lang="ru-RU" smtClean="0"/>
              <a:pPr/>
              <a:t>27.03.2024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07328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53266" y="0"/>
            <a:ext cx="399495" cy="6858000"/>
            <a:chOff x="0" y="0"/>
            <a:chExt cx="380929" cy="6593882"/>
          </a:xfrm>
        </p:grpSpPr>
        <p:graphicFrame>
          <p:nvGraphicFramePr>
            <p:cNvPr id="8" name="Объект 7"/>
            <p:cNvGraphicFramePr>
              <a:graphicFrameLocks noChangeAspect="1"/>
            </p:cNvGraphicFramePr>
            <p:nvPr>
              <p:extLst/>
            </p:nvPr>
          </p:nvGraphicFramePr>
          <p:xfrm>
            <a:off x="0" y="0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290" r:id="rId3" imgW="1388213" imgH="1856520" progId="">
                    <p:embed/>
                  </p:oleObj>
                </mc:Choice>
                <mc:Fallback>
                  <p:oleObj r:id="rId3" imgW="1388213" imgH="1856520" progId="">
                    <p:embed/>
                    <p:pic>
                      <p:nvPicPr>
                        <p:cNvPr id="0" name="Picture 80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Объект 8"/>
            <p:cNvGraphicFramePr>
              <a:graphicFrameLocks noChangeAspect="1"/>
            </p:cNvGraphicFramePr>
            <p:nvPr>
              <p:extLst/>
            </p:nvPr>
          </p:nvGraphicFramePr>
          <p:xfrm>
            <a:off x="0" y="429457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291" r:id="rId5" imgW="1388213" imgH="1856520" progId="">
                    <p:embed/>
                  </p:oleObj>
                </mc:Choice>
                <mc:Fallback>
                  <p:oleObj r:id="rId5" imgW="1388213" imgH="1856520" progId="">
                    <p:embed/>
                    <p:pic>
                      <p:nvPicPr>
                        <p:cNvPr id="0" name="Picture 80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29457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Объект 9"/>
            <p:cNvGraphicFramePr>
              <a:graphicFrameLocks noChangeAspect="1"/>
            </p:cNvGraphicFramePr>
            <p:nvPr>
              <p:extLst/>
            </p:nvPr>
          </p:nvGraphicFramePr>
          <p:xfrm>
            <a:off x="0" y="858914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292" r:id="rId6" imgW="1388213" imgH="1856520" progId="">
                    <p:embed/>
                  </p:oleObj>
                </mc:Choice>
                <mc:Fallback>
                  <p:oleObj r:id="rId6" imgW="1388213" imgH="1856520" progId="">
                    <p:embed/>
                    <p:pic>
                      <p:nvPicPr>
                        <p:cNvPr id="0" name="Picture 80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858914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Объект 10"/>
            <p:cNvGraphicFramePr>
              <a:graphicFrameLocks noChangeAspect="1"/>
            </p:cNvGraphicFramePr>
            <p:nvPr>
              <p:extLst/>
            </p:nvPr>
          </p:nvGraphicFramePr>
          <p:xfrm>
            <a:off x="0" y="1288371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293" r:id="rId7" imgW="1388213" imgH="1856520" progId="">
                    <p:embed/>
                  </p:oleObj>
                </mc:Choice>
                <mc:Fallback>
                  <p:oleObj r:id="rId7" imgW="1388213" imgH="1856520" progId="">
                    <p:embed/>
                    <p:pic>
                      <p:nvPicPr>
                        <p:cNvPr id="0" name="Picture 80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288371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Объект 11"/>
            <p:cNvGraphicFramePr>
              <a:graphicFrameLocks noChangeAspect="1"/>
            </p:cNvGraphicFramePr>
            <p:nvPr>
              <p:extLst/>
            </p:nvPr>
          </p:nvGraphicFramePr>
          <p:xfrm>
            <a:off x="0" y="1747790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294" r:id="rId8" imgW="1388213" imgH="1856520" progId="">
                    <p:embed/>
                  </p:oleObj>
                </mc:Choice>
                <mc:Fallback>
                  <p:oleObj r:id="rId8" imgW="1388213" imgH="1856520" progId="">
                    <p:embed/>
                    <p:pic>
                      <p:nvPicPr>
                        <p:cNvPr id="0" name="Picture 80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747790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Объект 12"/>
            <p:cNvGraphicFramePr>
              <a:graphicFrameLocks noChangeAspect="1"/>
            </p:cNvGraphicFramePr>
            <p:nvPr>
              <p:extLst/>
            </p:nvPr>
          </p:nvGraphicFramePr>
          <p:xfrm>
            <a:off x="0" y="2177247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295" r:id="rId9" imgW="1388213" imgH="1856520" progId="">
                    <p:embed/>
                  </p:oleObj>
                </mc:Choice>
                <mc:Fallback>
                  <p:oleObj r:id="rId9" imgW="1388213" imgH="1856520" progId="">
                    <p:embed/>
                    <p:pic>
                      <p:nvPicPr>
                        <p:cNvPr id="0" name="Picture 80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177247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Объект 13"/>
            <p:cNvGraphicFramePr>
              <a:graphicFrameLocks noChangeAspect="1"/>
            </p:cNvGraphicFramePr>
            <p:nvPr>
              <p:extLst/>
            </p:nvPr>
          </p:nvGraphicFramePr>
          <p:xfrm>
            <a:off x="0" y="2606704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296" r:id="rId10" imgW="1388213" imgH="1856520" progId="">
                    <p:embed/>
                  </p:oleObj>
                </mc:Choice>
                <mc:Fallback>
                  <p:oleObj r:id="rId10" imgW="1388213" imgH="1856520" progId="">
                    <p:embed/>
                    <p:pic>
                      <p:nvPicPr>
                        <p:cNvPr id="0" name="Picture 80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606704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Объект 14"/>
            <p:cNvGraphicFramePr>
              <a:graphicFrameLocks noChangeAspect="1"/>
            </p:cNvGraphicFramePr>
            <p:nvPr>
              <p:extLst/>
            </p:nvPr>
          </p:nvGraphicFramePr>
          <p:xfrm>
            <a:off x="0" y="3036161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297" r:id="rId11" imgW="1388213" imgH="1856520" progId="">
                    <p:embed/>
                  </p:oleObj>
                </mc:Choice>
                <mc:Fallback>
                  <p:oleObj r:id="rId11" imgW="1388213" imgH="1856520" progId="">
                    <p:embed/>
                    <p:pic>
                      <p:nvPicPr>
                        <p:cNvPr id="0" name="Picture 80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036161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Объект 15"/>
            <p:cNvGraphicFramePr>
              <a:graphicFrameLocks noChangeAspect="1"/>
            </p:cNvGraphicFramePr>
            <p:nvPr>
              <p:extLst/>
            </p:nvPr>
          </p:nvGraphicFramePr>
          <p:xfrm>
            <a:off x="0" y="3465618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298" r:id="rId12" imgW="1388213" imgH="1856520" progId="">
                    <p:embed/>
                  </p:oleObj>
                </mc:Choice>
                <mc:Fallback>
                  <p:oleObj r:id="rId12" imgW="1388213" imgH="1856520" progId="">
                    <p:embed/>
                    <p:pic>
                      <p:nvPicPr>
                        <p:cNvPr id="0" name="Picture 8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465618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Объект 16"/>
            <p:cNvGraphicFramePr>
              <a:graphicFrameLocks noChangeAspect="1"/>
            </p:cNvGraphicFramePr>
            <p:nvPr>
              <p:extLst/>
            </p:nvPr>
          </p:nvGraphicFramePr>
          <p:xfrm>
            <a:off x="0" y="3895075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299" r:id="rId13" imgW="1388213" imgH="1856520" progId="">
                    <p:embed/>
                  </p:oleObj>
                </mc:Choice>
                <mc:Fallback>
                  <p:oleObj r:id="rId13" imgW="1388213" imgH="1856520" progId="">
                    <p:embed/>
                    <p:pic>
                      <p:nvPicPr>
                        <p:cNvPr id="0" name="Picture 8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895075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Объект 17"/>
            <p:cNvGraphicFramePr>
              <a:graphicFrameLocks noChangeAspect="1"/>
            </p:cNvGraphicFramePr>
            <p:nvPr>
              <p:extLst/>
            </p:nvPr>
          </p:nvGraphicFramePr>
          <p:xfrm>
            <a:off x="0" y="4324532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300" r:id="rId14" imgW="1388213" imgH="1856520" progId="">
                    <p:embed/>
                  </p:oleObj>
                </mc:Choice>
                <mc:Fallback>
                  <p:oleObj r:id="rId14" imgW="1388213" imgH="1856520" progId="">
                    <p:embed/>
                    <p:pic>
                      <p:nvPicPr>
                        <p:cNvPr id="0" name="Picture 8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324532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Объект 18"/>
            <p:cNvGraphicFramePr>
              <a:graphicFrameLocks noChangeAspect="1"/>
            </p:cNvGraphicFramePr>
            <p:nvPr>
              <p:extLst/>
            </p:nvPr>
          </p:nvGraphicFramePr>
          <p:xfrm>
            <a:off x="0" y="4753989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301" r:id="rId15" imgW="1388213" imgH="1856520" progId="">
                    <p:embed/>
                  </p:oleObj>
                </mc:Choice>
                <mc:Fallback>
                  <p:oleObj r:id="rId15" imgW="1388213" imgH="1856520" progId="">
                    <p:embed/>
                    <p:pic>
                      <p:nvPicPr>
                        <p:cNvPr id="0" name="Picture 8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753989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Объект 19"/>
            <p:cNvGraphicFramePr>
              <a:graphicFrameLocks noChangeAspect="1"/>
            </p:cNvGraphicFramePr>
            <p:nvPr>
              <p:extLst/>
            </p:nvPr>
          </p:nvGraphicFramePr>
          <p:xfrm>
            <a:off x="0" y="5225612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302" r:id="rId16" imgW="1388213" imgH="1856520" progId="">
                    <p:embed/>
                  </p:oleObj>
                </mc:Choice>
                <mc:Fallback>
                  <p:oleObj r:id="rId16" imgW="1388213" imgH="1856520" progId="">
                    <p:embed/>
                    <p:pic>
                      <p:nvPicPr>
                        <p:cNvPr id="0" name="Picture 8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225612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Объект 20"/>
            <p:cNvGraphicFramePr>
              <a:graphicFrameLocks noChangeAspect="1"/>
            </p:cNvGraphicFramePr>
            <p:nvPr>
              <p:extLst/>
            </p:nvPr>
          </p:nvGraphicFramePr>
          <p:xfrm>
            <a:off x="0" y="5655069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303" r:id="rId17" imgW="1388213" imgH="1856520" progId="">
                    <p:embed/>
                  </p:oleObj>
                </mc:Choice>
                <mc:Fallback>
                  <p:oleObj r:id="rId17" imgW="1388213" imgH="1856520" progId="">
                    <p:embed/>
                    <p:pic>
                      <p:nvPicPr>
                        <p:cNvPr id="0" name="Picture 8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655069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Объект 21"/>
            <p:cNvGraphicFramePr>
              <a:graphicFrameLocks noChangeAspect="1"/>
            </p:cNvGraphicFramePr>
            <p:nvPr>
              <p:extLst/>
            </p:nvPr>
          </p:nvGraphicFramePr>
          <p:xfrm>
            <a:off x="0" y="6084526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304" r:id="rId18" imgW="1388213" imgH="1856520" progId="">
                    <p:embed/>
                  </p:oleObj>
                </mc:Choice>
                <mc:Fallback>
                  <p:oleObj r:id="rId18" imgW="1388213" imgH="1856520" progId="">
                    <p:embed/>
                    <p:pic>
                      <p:nvPicPr>
                        <p:cNvPr id="0" name="Picture 8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6084526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" name="Номер слайда 5"/>
          <p:cNvSpPr txBox="1">
            <a:spLocks/>
          </p:cNvSpPr>
          <p:nvPr userDrawn="1"/>
        </p:nvSpPr>
        <p:spPr>
          <a:xfrm>
            <a:off x="8334668" y="46038"/>
            <a:ext cx="782345" cy="314325"/>
          </a:xfrm>
          <a:prstGeom prst="rect">
            <a:avLst/>
          </a:prstGeom>
        </p:spPr>
        <p:txBody>
          <a:bodyPr anchor="ctr"/>
          <a:lstStyle/>
          <a:p>
            <a:pPr marL="342900" indent="-342900" algn="r" eaLnBrk="0" hangingPunct="0">
              <a:spcBef>
                <a:spcPct val="20000"/>
              </a:spcBef>
              <a:buFont typeface="Arial" charset="0"/>
              <a:buNone/>
              <a:defRPr/>
            </a:pPr>
            <a:fld id="{D2E577E2-59FE-4C26-9611-D5042F3A81FF}" type="slidenum">
              <a:rPr lang="ru-RU" sz="2400" b="1">
                <a:solidFill>
                  <a:srgbClr val="BFAE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42900" indent="-342900" algn="r" eaLnBrk="0" hangingPunct="0">
                <a:spcBef>
                  <a:spcPct val="20000"/>
                </a:spcBef>
                <a:buFont typeface="Arial" charset="0"/>
                <a:buNone/>
                <a:defRPr/>
              </a:pPr>
              <a:t>‹#›</a:t>
            </a:fld>
            <a:endParaRPr lang="ru-RU" sz="2400" b="1" dirty="0">
              <a:solidFill>
                <a:srgbClr val="BFAE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Объект 25"/>
          <p:cNvSpPr>
            <a:spLocks noGrp="1"/>
          </p:cNvSpPr>
          <p:nvPr>
            <p:ph sz="quarter" idx="13"/>
          </p:nvPr>
        </p:nvSpPr>
        <p:spPr>
          <a:xfrm>
            <a:off x="514349" y="700996"/>
            <a:ext cx="8520593" cy="5527249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graphicFrame>
        <p:nvGraphicFramePr>
          <p:cNvPr id="27" name="Объект 26"/>
          <p:cNvGraphicFramePr>
            <a:graphicFrameLocks noChangeAspect="1"/>
          </p:cNvGraphicFramePr>
          <p:nvPr userDrawn="1">
            <p:extLst/>
          </p:nvPr>
        </p:nvGraphicFramePr>
        <p:xfrm>
          <a:off x="8334668" y="6052821"/>
          <a:ext cx="802869" cy="774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305" r:id="rId19" imgW="1805298" imgH="1741500" progId="">
                  <p:embed/>
                </p:oleObj>
              </mc:Choice>
              <mc:Fallback>
                <p:oleObj r:id="rId19" imgW="1805298" imgH="1741500" progId="">
                  <p:embed/>
                  <p:pic>
                    <p:nvPicPr>
                      <p:cNvPr id="0" name="Picture 8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34668" y="6052821"/>
                        <a:ext cx="802869" cy="7746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46038"/>
            <a:ext cx="8088112" cy="574747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6730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инФинРТ_2016_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 userDrawn="1"/>
        </p:nvGrpSpPr>
        <p:grpSpPr>
          <a:xfrm>
            <a:off x="53266" y="0"/>
            <a:ext cx="399495" cy="6858000"/>
            <a:chOff x="0" y="0"/>
            <a:chExt cx="380929" cy="6593882"/>
          </a:xfrm>
        </p:grpSpPr>
        <p:graphicFrame>
          <p:nvGraphicFramePr>
            <p:cNvPr id="13" name="Объект 12"/>
            <p:cNvGraphicFramePr>
              <a:graphicFrameLocks noChangeAspect="1"/>
            </p:cNvGraphicFramePr>
            <p:nvPr>
              <p:extLst/>
            </p:nvPr>
          </p:nvGraphicFramePr>
          <p:xfrm>
            <a:off x="0" y="0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9938" r:id="rId3" imgW="1388213" imgH="1856520" progId="">
                    <p:embed/>
                  </p:oleObj>
                </mc:Choice>
                <mc:Fallback>
                  <p:oleObj r:id="rId3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Объект 13"/>
            <p:cNvGraphicFramePr>
              <a:graphicFrameLocks noChangeAspect="1"/>
            </p:cNvGraphicFramePr>
            <p:nvPr>
              <p:extLst/>
            </p:nvPr>
          </p:nvGraphicFramePr>
          <p:xfrm>
            <a:off x="0" y="429457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9939" r:id="rId5" imgW="1388213" imgH="1856520" progId="">
                    <p:embed/>
                  </p:oleObj>
                </mc:Choice>
                <mc:Fallback>
                  <p:oleObj r:id="rId5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29457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Объект 14"/>
            <p:cNvGraphicFramePr>
              <a:graphicFrameLocks noChangeAspect="1"/>
            </p:cNvGraphicFramePr>
            <p:nvPr>
              <p:extLst/>
            </p:nvPr>
          </p:nvGraphicFramePr>
          <p:xfrm>
            <a:off x="0" y="858914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9940" r:id="rId6" imgW="1388213" imgH="1856520" progId="">
                    <p:embed/>
                  </p:oleObj>
                </mc:Choice>
                <mc:Fallback>
                  <p:oleObj r:id="rId6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858914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Объект 15"/>
            <p:cNvGraphicFramePr>
              <a:graphicFrameLocks noChangeAspect="1"/>
            </p:cNvGraphicFramePr>
            <p:nvPr>
              <p:extLst/>
            </p:nvPr>
          </p:nvGraphicFramePr>
          <p:xfrm>
            <a:off x="0" y="1288371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9941" r:id="rId7" imgW="1388213" imgH="1856520" progId="">
                    <p:embed/>
                  </p:oleObj>
                </mc:Choice>
                <mc:Fallback>
                  <p:oleObj r:id="rId7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288371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Объект 16"/>
            <p:cNvGraphicFramePr>
              <a:graphicFrameLocks noChangeAspect="1"/>
            </p:cNvGraphicFramePr>
            <p:nvPr>
              <p:extLst/>
            </p:nvPr>
          </p:nvGraphicFramePr>
          <p:xfrm>
            <a:off x="0" y="1747790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9942" r:id="rId8" imgW="1388213" imgH="1856520" progId="">
                    <p:embed/>
                  </p:oleObj>
                </mc:Choice>
                <mc:Fallback>
                  <p:oleObj r:id="rId8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747790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Объект 17"/>
            <p:cNvGraphicFramePr>
              <a:graphicFrameLocks noChangeAspect="1"/>
            </p:cNvGraphicFramePr>
            <p:nvPr>
              <p:extLst/>
            </p:nvPr>
          </p:nvGraphicFramePr>
          <p:xfrm>
            <a:off x="0" y="2177247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9943" r:id="rId9" imgW="1388213" imgH="1856520" progId="">
                    <p:embed/>
                  </p:oleObj>
                </mc:Choice>
                <mc:Fallback>
                  <p:oleObj r:id="rId9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177247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Объект 18"/>
            <p:cNvGraphicFramePr>
              <a:graphicFrameLocks noChangeAspect="1"/>
            </p:cNvGraphicFramePr>
            <p:nvPr>
              <p:extLst/>
            </p:nvPr>
          </p:nvGraphicFramePr>
          <p:xfrm>
            <a:off x="0" y="2606704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9944" r:id="rId10" imgW="1388213" imgH="1856520" progId="">
                    <p:embed/>
                  </p:oleObj>
                </mc:Choice>
                <mc:Fallback>
                  <p:oleObj r:id="rId10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606704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Объект 19"/>
            <p:cNvGraphicFramePr>
              <a:graphicFrameLocks noChangeAspect="1"/>
            </p:cNvGraphicFramePr>
            <p:nvPr>
              <p:extLst/>
            </p:nvPr>
          </p:nvGraphicFramePr>
          <p:xfrm>
            <a:off x="0" y="3036161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9945" r:id="rId11" imgW="1388213" imgH="1856520" progId="">
                    <p:embed/>
                  </p:oleObj>
                </mc:Choice>
                <mc:Fallback>
                  <p:oleObj r:id="rId11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036161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Объект 20"/>
            <p:cNvGraphicFramePr>
              <a:graphicFrameLocks noChangeAspect="1"/>
            </p:cNvGraphicFramePr>
            <p:nvPr>
              <p:extLst/>
            </p:nvPr>
          </p:nvGraphicFramePr>
          <p:xfrm>
            <a:off x="0" y="3465618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9946" r:id="rId12" imgW="1388213" imgH="1856520" progId="">
                    <p:embed/>
                  </p:oleObj>
                </mc:Choice>
                <mc:Fallback>
                  <p:oleObj r:id="rId12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465618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Объект 21"/>
            <p:cNvGraphicFramePr>
              <a:graphicFrameLocks noChangeAspect="1"/>
            </p:cNvGraphicFramePr>
            <p:nvPr>
              <p:extLst/>
            </p:nvPr>
          </p:nvGraphicFramePr>
          <p:xfrm>
            <a:off x="0" y="3895075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9947" r:id="rId13" imgW="1388213" imgH="1856520" progId="">
                    <p:embed/>
                  </p:oleObj>
                </mc:Choice>
                <mc:Fallback>
                  <p:oleObj r:id="rId13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895075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Объект 22"/>
            <p:cNvGraphicFramePr>
              <a:graphicFrameLocks noChangeAspect="1"/>
            </p:cNvGraphicFramePr>
            <p:nvPr>
              <p:extLst/>
            </p:nvPr>
          </p:nvGraphicFramePr>
          <p:xfrm>
            <a:off x="0" y="4324532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9948" r:id="rId14" imgW="1388213" imgH="1856520" progId="">
                    <p:embed/>
                  </p:oleObj>
                </mc:Choice>
                <mc:Fallback>
                  <p:oleObj r:id="rId14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324532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Объект 23"/>
            <p:cNvGraphicFramePr>
              <a:graphicFrameLocks noChangeAspect="1"/>
            </p:cNvGraphicFramePr>
            <p:nvPr>
              <p:extLst/>
            </p:nvPr>
          </p:nvGraphicFramePr>
          <p:xfrm>
            <a:off x="0" y="4753989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9949" r:id="rId15" imgW="1388213" imgH="1856520" progId="">
                    <p:embed/>
                  </p:oleObj>
                </mc:Choice>
                <mc:Fallback>
                  <p:oleObj r:id="rId15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753989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Объект 24"/>
            <p:cNvGraphicFramePr>
              <a:graphicFrameLocks noChangeAspect="1"/>
            </p:cNvGraphicFramePr>
            <p:nvPr>
              <p:extLst/>
            </p:nvPr>
          </p:nvGraphicFramePr>
          <p:xfrm>
            <a:off x="0" y="5225612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9950" r:id="rId16" imgW="1388213" imgH="1856520" progId="">
                    <p:embed/>
                  </p:oleObj>
                </mc:Choice>
                <mc:Fallback>
                  <p:oleObj r:id="rId16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225612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Объект 25"/>
            <p:cNvGraphicFramePr>
              <a:graphicFrameLocks noChangeAspect="1"/>
            </p:cNvGraphicFramePr>
            <p:nvPr>
              <p:extLst/>
            </p:nvPr>
          </p:nvGraphicFramePr>
          <p:xfrm>
            <a:off x="0" y="5655069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9951" r:id="rId17" imgW="1388213" imgH="1856520" progId="">
                    <p:embed/>
                  </p:oleObj>
                </mc:Choice>
                <mc:Fallback>
                  <p:oleObj r:id="rId17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655069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Объект 26"/>
            <p:cNvGraphicFramePr>
              <a:graphicFrameLocks noChangeAspect="1"/>
            </p:cNvGraphicFramePr>
            <p:nvPr>
              <p:extLst/>
            </p:nvPr>
          </p:nvGraphicFramePr>
          <p:xfrm>
            <a:off x="0" y="6084526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9952" r:id="rId18" imgW="1388213" imgH="1856520" progId="">
                    <p:embed/>
                  </p:oleObj>
                </mc:Choice>
                <mc:Fallback>
                  <p:oleObj r:id="rId18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6084526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8" name="Номер слайда 5"/>
          <p:cNvSpPr txBox="1">
            <a:spLocks/>
          </p:cNvSpPr>
          <p:nvPr userDrawn="1"/>
        </p:nvSpPr>
        <p:spPr>
          <a:xfrm>
            <a:off x="8398276" y="46038"/>
            <a:ext cx="718737" cy="314325"/>
          </a:xfrm>
          <a:prstGeom prst="rect">
            <a:avLst/>
          </a:prstGeom>
        </p:spPr>
        <p:txBody>
          <a:bodyPr anchor="ctr"/>
          <a:lstStyle/>
          <a:p>
            <a:pPr marL="342900" indent="-342900" algn="r" eaLnBrk="0" hangingPunct="0">
              <a:spcBef>
                <a:spcPct val="20000"/>
              </a:spcBef>
              <a:buFont typeface="Arial" charset="0"/>
              <a:buNone/>
              <a:defRPr/>
            </a:pPr>
            <a:fld id="{D2E577E2-59FE-4C26-9611-D5042F3A81FF}" type="slidenum">
              <a:rPr lang="ru-RU" sz="2400" b="1">
                <a:solidFill>
                  <a:srgbClr val="BFAE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42900" indent="-342900" algn="r" eaLnBrk="0" hangingPunct="0">
                <a:spcBef>
                  <a:spcPct val="20000"/>
                </a:spcBef>
                <a:buFont typeface="Arial" charset="0"/>
                <a:buNone/>
                <a:defRPr/>
              </a:pPr>
              <a:t>‹#›</a:t>
            </a:fld>
            <a:endParaRPr lang="ru-RU" sz="2400" b="1" dirty="0">
              <a:solidFill>
                <a:srgbClr val="BFAE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Объект 25"/>
          <p:cNvSpPr>
            <a:spLocks noGrp="1"/>
          </p:cNvSpPr>
          <p:nvPr>
            <p:ph sz="quarter" idx="13"/>
          </p:nvPr>
        </p:nvSpPr>
        <p:spPr>
          <a:xfrm>
            <a:off x="514349" y="700996"/>
            <a:ext cx="8520593" cy="552724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graphicFrame>
        <p:nvGraphicFramePr>
          <p:cNvPr id="30" name="Объект 29"/>
          <p:cNvGraphicFramePr>
            <a:graphicFrameLocks noChangeAspect="1"/>
          </p:cNvGraphicFramePr>
          <p:nvPr userDrawn="1">
            <p:extLst/>
          </p:nvPr>
        </p:nvGraphicFramePr>
        <p:xfrm>
          <a:off x="8334668" y="6052821"/>
          <a:ext cx="802869" cy="774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953" r:id="rId19" imgW="1805298" imgH="1741500" progId="">
                  <p:embed/>
                </p:oleObj>
              </mc:Choice>
              <mc:Fallback>
                <p:oleObj r:id="rId19" imgW="1805298" imgH="17415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34668" y="6052821"/>
                        <a:ext cx="802869" cy="7746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Текст 2"/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46038"/>
            <a:ext cx="8088112" cy="5747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9463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885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750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138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59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520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068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447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591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64AD6-83EC-417C-A3DC-B7CFE9249401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371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fi.ru/ru/rating" TargetMode="External"/><Relationship Id="rId2" Type="http://schemas.openxmlformats.org/officeDocument/2006/relationships/hyperlink" Target="http://minfin.ru/ru/perfomance/regions/monitoring_results/monitoring_finance/" TargetMode="External"/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mailto:minfin@tatar.ru" TargetMode="Externa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.jpeg"/><Relationship Id="rId4" Type="http://schemas.openxmlformats.org/officeDocument/2006/relationships/image" Target="../media/image5.w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33951"/>
          <a:stretch/>
        </p:blipFill>
        <p:spPr>
          <a:xfrm>
            <a:off x="986683" y="825034"/>
            <a:ext cx="7681743" cy="3597202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563342" y="66366"/>
            <a:ext cx="8528427" cy="657224"/>
          </a:xfrm>
        </p:spPr>
        <p:txBody>
          <a:bodyPr>
            <a:noAutofit/>
          </a:bodyPr>
          <a:lstStyle/>
          <a:p>
            <a:r>
              <a:rPr lang="ru-RU" sz="4800" dirty="0" smtClean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2"/>
                </a:solidFill>
              </a:rPr>
              <a:t>БЮДЖЕТ ДЛЯ ГРАЖДАН</a:t>
            </a:r>
            <a:endParaRPr lang="ru-RU" sz="4800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accent2"/>
              </a:solidFill>
            </a:endParaRPr>
          </a:p>
        </p:txBody>
      </p:sp>
      <p:sp>
        <p:nvSpPr>
          <p:cNvPr id="8" name="Текст 1"/>
          <p:cNvSpPr>
            <a:spLocks noGrp="1"/>
          </p:cNvSpPr>
          <p:nvPr>
            <p:ph type="body" sz="quarter" idx="10"/>
          </p:nvPr>
        </p:nvSpPr>
        <p:spPr>
          <a:xfrm>
            <a:off x="563342" y="4597880"/>
            <a:ext cx="8528427" cy="173162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dirty="0" smtClean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Закон </a:t>
            </a:r>
            <a:r>
              <a:rPr lang="ru-RU" dirty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Республики Татарстан </a:t>
            </a:r>
            <a:br>
              <a:rPr lang="ru-RU" dirty="0">
                <a:ln>
                  <a:solidFill>
                    <a:schemeClr val="bg1">
                      <a:lumMod val="95000"/>
                    </a:schemeClr>
                  </a:solidFill>
                </a:ln>
              </a:rPr>
            </a:br>
            <a:r>
              <a:rPr lang="ru-RU" dirty="0" smtClean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"О </a:t>
            </a:r>
            <a:r>
              <a:rPr lang="ru-RU" dirty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бюджете Республики Татарстан на </a:t>
            </a:r>
            <a:r>
              <a:rPr lang="ru-RU" dirty="0" smtClean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2024 </a:t>
            </a:r>
            <a:r>
              <a:rPr lang="ru-RU" dirty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год и </a:t>
            </a:r>
            <a:r>
              <a:rPr lang="ru-RU" dirty="0" smtClean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на плановый </a:t>
            </a:r>
            <a:br>
              <a:rPr lang="ru-RU" dirty="0" smtClean="0">
                <a:ln>
                  <a:solidFill>
                    <a:schemeClr val="bg1">
                      <a:lumMod val="95000"/>
                    </a:schemeClr>
                  </a:solidFill>
                </a:ln>
              </a:rPr>
            </a:br>
            <a:r>
              <a:rPr lang="ru-RU" dirty="0" smtClean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период 2025 и 2026 годов"   </a:t>
            </a:r>
          </a:p>
        </p:txBody>
      </p:sp>
      <p:sp>
        <p:nvSpPr>
          <p:cNvPr id="5" name="Текст 1"/>
          <p:cNvSpPr>
            <a:spLocks noGrp="1"/>
          </p:cNvSpPr>
          <p:nvPr>
            <p:ph type="body" sz="quarter" idx="10"/>
          </p:nvPr>
        </p:nvSpPr>
        <p:spPr>
          <a:xfrm>
            <a:off x="495173" y="6448919"/>
            <a:ext cx="8648827" cy="409082"/>
          </a:xfrm>
        </p:spPr>
        <p:txBody>
          <a:bodyPr>
            <a:noAutofit/>
          </a:bodyPr>
          <a:lstStyle/>
          <a:p>
            <a:r>
              <a:rPr lang="ru-RU" sz="2200" dirty="0" smtClean="0">
                <a:solidFill>
                  <a:schemeClr val="tx2"/>
                </a:solidFill>
              </a:rPr>
              <a:t>- Справочник -</a:t>
            </a:r>
            <a:endParaRPr lang="ru-RU" sz="2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33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9"/>
            <a:ext cx="8088112" cy="334962"/>
          </a:xfrm>
        </p:spPr>
        <p:txBody>
          <a:bodyPr>
            <a:normAutofit fontScale="47500" lnSpcReduction="20000"/>
          </a:bodyPr>
          <a:lstStyle/>
          <a:p>
            <a:r>
              <a:rPr lang="ru-RU" dirty="0"/>
              <a:t>Составление, рассмотрение и утверждение проекта закона Республики Татарстан о бюджете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3158149"/>
              </p:ext>
            </p:extLst>
          </p:nvPr>
        </p:nvGraphicFramePr>
        <p:xfrm>
          <a:off x="493441" y="326892"/>
          <a:ext cx="8467725" cy="6080943"/>
        </p:xfrm>
        <a:graphic>
          <a:graphicData uri="http://schemas.openxmlformats.org/drawingml/2006/table">
            <a:tbl>
              <a:tblPr bandRow="1">
                <a:tableStyleId>{E8B1032C-EA38-4F05-BA0D-38AFFFC7BED3}</a:tableStyleId>
              </a:tblPr>
              <a:tblGrid>
                <a:gridCol w="287794"/>
                <a:gridCol w="8179931"/>
              </a:tblGrid>
              <a:tr h="21406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Проект бюджета Республики Татарстан составляется на основе прогноза социально-экономического развития Республики Татарстан в целях финансового обеспечения расходных обязательств Республики Татарстан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  <a:tr h="21406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Проект бюджета Республики Татарстан составляется и утверждается сроком на три года - очередной финансовый год и плановый период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  <a:tr h="116824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Составление проекта бюджета Республики Татарстан основывается на:</a:t>
                      </a:r>
                      <a:b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1) положениях послания Президента Российской Федерации Федеральному Собранию Российской Федерации, определяющих бюджетную политику (требования к бюджетной политике) в Российской Федерации;</a:t>
                      </a:r>
                      <a:b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2) </a:t>
                      </a:r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д</a:t>
                      </a:r>
                      <a:r>
                        <a:rPr lang="ru-RU" sz="9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окументах, определяющих цели национального развития Российской Федерации и направления деятельности органов публичной власти по их достижению;</a:t>
                      </a:r>
                    </a:p>
                    <a:p>
                      <a:pPr algn="l" fontAlgn="t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3) послании Главы (Раиса) </a:t>
                      </a:r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Республики Татарстан Государственному Совету Республики Татарстан;</a:t>
                      </a:r>
                      <a:b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4) </a:t>
                      </a:r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основных направлениях бюджетной политики </a:t>
                      </a:r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и налоговой </a:t>
                      </a:r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политики Республики Татарстан;</a:t>
                      </a:r>
                      <a:b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5) </a:t>
                      </a:r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прогнозе социально-экономического развития Республики Татарстан;</a:t>
                      </a:r>
                      <a:b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6) </a:t>
                      </a:r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бюджетном прогнозе Республики Татарстан (проекте бюджетного прогноза, проекте изменений бюджетного прогноза) на долгосрочный период;</a:t>
                      </a:r>
                      <a:b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7) </a:t>
                      </a:r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государственных программах Республики Татарстан (проектах государственных программ, проектах изменений указанных программ)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  <a:tr h="32008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Порядок и сроки составления проекта бюджета Республики Татарстан устанавливаются Кабинетом Министров Республики Татарстан с соблюдением требований, установленных Бюджетным кодексом Российской Федерации и Бюджетным кодексом Республики Татарстан.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  <a:tr h="32008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Внесение Кабинетом Министров Республики Татарстан проекта закона Республики Татарстан о бюджете Республики Татарстан </a:t>
                      </a:r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Главе (Раису)</a:t>
                      </a:r>
                      <a:r>
                        <a:rPr lang="ru-RU" sz="9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Республики </a:t>
                      </a:r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Татарстан осуществляется не позднее 10 дней до внесения проекта указанного закона в Государственный Совет Республики Татарстан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  <a:tr h="21406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Глава</a:t>
                      </a:r>
                      <a:r>
                        <a:rPr lang="ru-RU" sz="9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(Раис)</a:t>
                      </a:r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Республики Татарстан вносит на рассмотрение Государственного Совета Республики Татарстан проект закона Республики Татарстан о бюджете Республики Татарстан на очередной финансовый год и плановый период не позднее 15 октября текущего года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  <a:tr h="21406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Проект закона Республики Татарстан о бюджете Республики Татарстан считается внесенным в срок, если он доставлен в Государственный Совет Республики Татарстан до 24.00 часов 15 октября текущего года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  <a:tr h="4261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Проект закона Республики Татарстан о бюджете Республики Татарстан на очередной финансовый год и плановый период, внесенный с соблюдением требований законодательства, направляется Председателем Государственного Совета Республики Татарстан в комитеты Государственного Совета Республики Татарстан, другим субъектам права законодательной инициативы для внесения замечаний и предложений, а также в Счетную палату Республики Татарстан на заключение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  <a:tr h="4261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Государственный Совет Республики Татарстан рассматривает проект закона Республики Татарстан о бюджете Республики Татарстан на очередной финансовый год и плановый период в первом чтении в срок, определяемый Председателем Государственного Совета Республики Татарстан, но не превышающий 30 дней со дня его внесения в Государственный Совет Республики Татарстан </a:t>
                      </a:r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Главой (</a:t>
                      </a:r>
                      <a:r>
                        <a:rPr lang="ru-RU" sz="900" u="none" strike="noStrike" dirty="0" err="1" smtClean="0">
                          <a:solidFill>
                            <a:schemeClr val="tx1"/>
                          </a:solidFill>
                          <a:effectLst/>
                        </a:rPr>
                        <a:t>Раисом</a:t>
                      </a:r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) </a:t>
                      </a:r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Республики Татарстан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  <a:tr h="4261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При рассмотрении в первом чтении проекта закона Республики Татарстан о бюджете Республики Татарстан на очередной финансовый год и плановый период Государственный Совет Республики Татарстан заслушивает доклад </a:t>
                      </a:r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Главы (Раиса) </a:t>
                      </a:r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Республики Татарстан или уполномоченных им лиц, содоклад председателя Комитета по бюджету, а также доклад Председателя Счетной палаты Республики Татарстан и принимает решение о принятии или об отклонении указанного законопроекта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  <a:tr h="74416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Государственный Совет Республики Татарстан рассматривает во втором чтении проект закона Республики Татарстан о бюджете Республики Татарстан на очередной финансовый год и плановый период в срок, определяемый Государственным Советом Республики Татарстан, но не превышающий 30 дней со дня принятия указанного законопроекта в первом чтении.</a:t>
                      </a:r>
                      <a:b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Субъекты, имеющие право законодательной инициативы, направляют свои поправки в Комитет по бюджету в срок, определяемый Государственным Советом Республики Татарстан.</a:t>
                      </a:r>
                      <a:b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Комитет по бюджету рассматривает поправки в соответствии с Регламентом Государственного Совета Республики Татарстан и проводит экспертизу представленных поправок, с учетом которой принимается решение Комитета по бюджету по поправке.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  <a:tr h="4261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12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Государственный Совет Республики Татарстан рассматривает в третьем чтении проект закона Республики Татарстан о бюджете Республики Татарстан на очередной финансовый год и плановый период в срок, определяемый Государственным Советом Республики Татарстан, но не превышающий 15 дней со дня принятия указанного законопроекта во втором чтении.</a:t>
                      </a:r>
                      <a:b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При рассмотрении в третьем чтении указанный законопроект голосуется в целом. Внесение в него поправок не допускается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205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7273251"/>
              </p:ext>
            </p:extLst>
          </p:nvPr>
        </p:nvGraphicFramePr>
        <p:xfrm>
          <a:off x="542925" y="898942"/>
          <a:ext cx="8237518" cy="30556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66357"/>
                <a:gridCol w="881349"/>
                <a:gridCol w="826265"/>
                <a:gridCol w="782198"/>
                <a:gridCol w="881349"/>
              </a:tblGrid>
              <a:tr h="2798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Наименование показателя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Единица измерения 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2024 </a:t>
                      </a: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2025 </a:t>
                      </a: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2026 </a:t>
                      </a: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0999">
                <a:tc gridSpan="5">
                  <a:txBody>
                    <a:bodyPr/>
                    <a:lstStyle/>
                    <a:p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Совершенствование системы выявления, поддержки и развития способностей и талантов у детей и Совершенствование системы выявления, поддержки и развития способностей и талантов у детей и молодежи в интересах инновационного развития Республики Татарстан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2048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молодых людей от 7 до 35 лет, включенных в государственный информационный ресурс о лицах, проявивших выдающиеся способности (накопительным итогом)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человек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18 625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20 057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21 486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2048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молодых людей в возрасте от 12 до 35 лет, ежегодно выявляемых через Республиканский реестр конкурсных мероприятий и включаемых в республиканскую базу данных одаренных и талантливых детей и молодежи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человек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1 300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1 400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1 500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2048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молодых людей в возрасте от 12 до 35 лет, включенных в республиканскую базу данных одаренных и талантливых детей и молодежи и государственный информационный ресурс о лицах, проявивших выдающиеся способности, получивших меры поддержки автономной некоммерческой организации "Казанский открытый университет талантов 2.0"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человек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1 211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1 605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2 041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2048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детей в возрасте от 10 до 17 лет, охваченных программами дополнительного образования на постоянной основе и профильными региональными сменами по направлениям "Наука", "Спорт", "Искусство" по модели Образовательного центра "Сириус"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человек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4 300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4 600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Скругленный прямоугольник 1"/>
          <p:cNvSpPr/>
          <p:nvPr/>
        </p:nvSpPr>
        <p:spPr>
          <a:xfrm>
            <a:off x="542925" y="84710"/>
            <a:ext cx="794385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600" b="1" dirty="0" smtClean="0">
                <a:solidFill>
                  <a:prstClr val="black"/>
                </a:solidFill>
              </a:rPr>
              <a:t>Показатели </a:t>
            </a:r>
            <a:r>
              <a:rPr lang="ru-RU" sz="1600" b="1" dirty="0">
                <a:solidFill>
                  <a:prstClr val="black"/>
                </a:solidFill>
              </a:rPr>
              <a:t>государственной программы </a:t>
            </a:r>
            <a:r>
              <a:rPr lang="ru-RU" sz="1600" b="1" dirty="0" smtClean="0">
                <a:solidFill>
                  <a:prstClr val="black"/>
                </a:solidFill>
              </a:rPr>
              <a:t>"Стратегическое </a:t>
            </a:r>
            <a:r>
              <a:rPr lang="ru-RU" sz="1600" b="1" dirty="0">
                <a:solidFill>
                  <a:prstClr val="black"/>
                </a:solidFill>
              </a:rPr>
              <a:t>управление талантами в Республике </a:t>
            </a:r>
            <a:r>
              <a:rPr lang="ru-RU" sz="1600" b="1" dirty="0" smtClean="0">
                <a:solidFill>
                  <a:prstClr val="black"/>
                </a:solidFill>
              </a:rPr>
              <a:t>Татарстан"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2925" y="6021932"/>
            <a:ext cx="83690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1100" b="1" i="1" dirty="0" smtClean="0">
                <a:solidFill>
                  <a:schemeClr val="accent1"/>
                </a:solidFill>
              </a:rPr>
              <a:t>Ответственные исполнители </a:t>
            </a:r>
            <a:r>
              <a:rPr lang="ru-RU" sz="1100" b="1" i="1" dirty="0">
                <a:solidFill>
                  <a:schemeClr val="accent1"/>
                </a:solidFill>
              </a:rPr>
              <a:t>ГП: Министерство образования и науки Республики </a:t>
            </a:r>
            <a:r>
              <a:rPr lang="ru-RU" sz="1100" b="1" i="1" dirty="0" smtClean="0">
                <a:solidFill>
                  <a:schemeClr val="accent1"/>
                </a:solidFill>
              </a:rPr>
              <a:t>Татарстан</a:t>
            </a:r>
            <a:endParaRPr lang="ru-RU" sz="1100" b="1" i="1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42925" y="6283542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</a:t>
            </a:r>
            <a:r>
              <a:rPr lang="ru-RU" sz="1100" b="1" i="1" dirty="0">
                <a:solidFill>
                  <a:schemeClr val="accent6"/>
                </a:solidFill>
              </a:rPr>
              <a:t>: </a:t>
            </a:r>
            <a:r>
              <a:rPr lang="en-US" sz="1100" b="1" i="1" dirty="0">
                <a:solidFill>
                  <a:schemeClr val="accent6"/>
                </a:solidFill>
              </a:rPr>
              <a:t>http://mon.tatarstan.ru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89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642372" y="1360241"/>
            <a:ext cx="5197317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Цели: </a:t>
            </a:r>
          </a:p>
          <a:p>
            <a:r>
              <a:rPr lang="ru-RU" sz="1600" dirty="0"/>
              <a:t>у</a:t>
            </a:r>
            <a:r>
              <a:rPr lang="ru-RU" sz="1600" dirty="0" smtClean="0"/>
              <a:t>довлетворение </a:t>
            </a:r>
            <a:r>
              <a:rPr lang="ru-RU" sz="1600" dirty="0"/>
              <a:t>текущих и формирование новых потребностей общества в получении информации, содержащейся в документах Архивного фонда Республики Татарстан и других архивных </a:t>
            </a:r>
            <a:r>
              <a:rPr lang="ru-RU" sz="1600" dirty="0" smtClean="0"/>
              <a:t>документах;</a:t>
            </a:r>
            <a:endParaRPr lang="ru-RU" sz="1600" dirty="0"/>
          </a:p>
          <a:p>
            <a:r>
              <a:rPr lang="ru-RU" sz="1600" dirty="0"/>
              <a:t>п</a:t>
            </a:r>
            <a:r>
              <a:rPr lang="ru-RU" sz="1600" dirty="0" smtClean="0"/>
              <a:t>овышение </a:t>
            </a:r>
            <a:r>
              <a:rPr lang="ru-RU" sz="1600" dirty="0"/>
              <a:t>эффективности документационного обеспечения системы государственного управления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42925" y="84710"/>
            <a:ext cx="7943850" cy="6469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600" b="1" dirty="0" smtClean="0">
                <a:solidFill>
                  <a:prstClr val="black"/>
                </a:solidFill>
              </a:rPr>
              <a:t>27. </a:t>
            </a:r>
            <a:r>
              <a:rPr lang="ru-RU" sz="1600" b="1" dirty="0">
                <a:solidFill>
                  <a:prstClr val="black"/>
                </a:solidFill>
              </a:rPr>
              <a:t>Государственная </a:t>
            </a:r>
            <a:r>
              <a:rPr lang="ru-RU" sz="1600" b="1" dirty="0" smtClean="0">
                <a:solidFill>
                  <a:prstClr val="black"/>
                </a:solidFill>
              </a:rPr>
              <a:t>программа "Развитие </a:t>
            </a:r>
            <a:r>
              <a:rPr lang="ru-RU" sz="1600" b="1" dirty="0">
                <a:solidFill>
                  <a:prstClr val="black"/>
                </a:solidFill>
              </a:rPr>
              <a:t>архивного дела </a:t>
            </a:r>
            <a:endParaRPr lang="ru-RU" sz="1600" b="1" dirty="0" smtClean="0">
              <a:solidFill>
                <a:prstClr val="black"/>
              </a:solidFill>
            </a:endParaRPr>
          </a:p>
          <a:p>
            <a:pPr algn="ctr" fontAlgn="t"/>
            <a:r>
              <a:rPr lang="ru-RU" sz="1600" b="1" dirty="0" smtClean="0">
                <a:solidFill>
                  <a:prstClr val="black"/>
                </a:solidFill>
              </a:rPr>
              <a:t>в </a:t>
            </a:r>
            <a:r>
              <a:rPr lang="ru-RU" sz="1600" b="1" dirty="0">
                <a:solidFill>
                  <a:prstClr val="black"/>
                </a:solidFill>
              </a:rPr>
              <a:t>Республике </a:t>
            </a:r>
            <a:r>
              <a:rPr lang="ru-RU" sz="1600" b="1" dirty="0" smtClean="0">
                <a:solidFill>
                  <a:prstClr val="black"/>
                </a:solidFill>
              </a:rPr>
              <a:t>Татарстан" </a:t>
            </a:r>
            <a:endParaRPr lang="ru-RU" sz="1600" b="1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27" y="1136720"/>
            <a:ext cx="2638634" cy="2609316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740351"/>
              </p:ext>
            </p:extLst>
          </p:nvPr>
        </p:nvGraphicFramePr>
        <p:xfrm>
          <a:off x="753627" y="4011536"/>
          <a:ext cx="8219550" cy="8082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3910"/>
                <a:gridCol w="1643910"/>
                <a:gridCol w="1643910"/>
                <a:gridCol w="1643910"/>
                <a:gridCol w="1643910"/>
              </a:tblGrid>
              <a:tr h="227178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(тыс. рублей)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60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endParaRPr lang="ru-RU" sz="1100" b="1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факт)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год </a:t>
                      </a: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2024 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endParaRPr lang="ru-RU" sz="1100" b="1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прогноз)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2025 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endParaRPr lang="ru-RU" sz="1100" b="1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прогноз)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2026 год </a:t>
                      </a: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прогноз)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50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274 230,3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222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488,3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304 494,6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306 634,2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308 891,3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799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41848"/>
              </p:ext>
            </p:extLst>
          </p:nvPr>
        </p:nvGraphicFramePr>
        <p:xfrm>
          <a:off x="542922" y="1051399"/>
          <a:ext cx="8204471" cy="18348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10427"/>
                <a:gridCol w="1013552"/>
                <a:gridCol w="727113"/>
                <a:gridCol w="727114"/>
                <a:gridCol w="826265"/>
              </a:tblGrid>
              <a:tr h="3947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Наименование показателя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Единица измерения 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2024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(прогноз)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2025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(прогноз)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2026 год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27603">
                <a:tc gridSpan="5"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Удовлетворение текущих и формирование новых потребностей общества в получении информации, содержащейся в документах Архивного фонда Республики Татарстан и других архивных документах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FFC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FFC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FFC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FFC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оцифрованных единиц хранения от числа запланированных на текущий год, процентов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запросов, исполненных подведомственными учреждениями в установленные сроки, в общем объеме исполненных за год запросов, процентов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Скругленный прямоугольник 1"/>
          <p:cNvSpPr/>
          <p:nvPr/>
        </p:nvSpPr>
        <p:spPr>
          <a:xfrm>
            <a:off x="542925" y="84710"/>
            <a:ext cx="794385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600" b="1" dirty="0" smtClean="0">
                <a:solidFill>
                  <a:prstClr val="black"/>
                </a:solidFill>
              </a:rPr>
              <a:t>Показатели </a:t>
            </a:r>
            <a:r>
              <a:rPr lang="ru-RU" sz="1600" b="1" dirty="0">
                <a:solidFill>
                  <a:prstClr val="black"/>
                </a:solidFill>
              </a:rPr>
              <a:t>государственной программы </a:t>
            </a:r>
            <a:r>
              <a:rPr lang="ru-RU" sz="1600" b="1" dirty="0" smtClean="0">
                <a:solidFill>
                  <a:prstClr val="black"/>
                </a:solidFill>
              </a:rPr>
              <a:t>"Развитие </a:t>
            </a:r>
            <a:r>
              <a:rPr lang="ru-RU" sz="1600" b="1" dirty="0">
                <a:solidFill>
                  <a:prstClr val="black"/>
                </a:solidFill>
              </a:rPr>
              <a:t>архивного дела </a:t>
            </a:r>
            <a:endParaRPr lang="ru-RU" sz="1600" b="1" dirty="0" smtClean="0">
              <a:solidFill>
                <a:prstClr val="black"/>
              </a:solidFill>
            </a:endParaRPr>
          </a:p>
          <a:p>
            <a:pPr algn="ctr" fontAlgn="t"/>
            <a:r>
              <a:rPr lang="ru-RU" sz="1600" b="1" dirty="0" smtClean="0">
                <a:solidFill>
                  <a:prstClr val="black"/>
                </a:solidFill>
              </a:rPr>
              <a:t>в </a:t>
            </a:r>
            <a:r>
              <a:rPr lang="ru-RU" sz="1600" b="1" dirty="0">
                <a:solidFill>
                  <a:prstClr val="black"/>
                </a:solidFill>
              </a:rPr>
              <a:t>Республике </a:t>
            </a:r>
            <a:r>
              <a:rPr lang="ru-RU" sz="1600" b="1" dirty="0" smtClean="0">
                <a:solidFill>
                  <a:prstClr val="black"/>
                </a:solidFill>
              </a:rPr>
              <a:t>Татарстан" 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2925" y="5625230"/>
            <a:ext cx="84772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1"/>
                </a:solidFill>
              </a:rPr>
              <a:t>Ответственный исполнитель </a:t>
            </a:r>
            <a:r>
              <a:rPr lang="ru-RU" sz="1200" b="1" i="1" dirty="0" smtClean="0">
                <a:solidFill>
                  <a:schemeClr val="accent1"/>
                </a:solidFill>
              </a:rPr>
              <a:t>ГП: Государственный </a:t>
            </a:r>
            <a:r>
              <a:rPr lang="ru-RU" sz="1200" b="1" i="1" dirty="0">
                <a:solidFill>
                  <a:schemeClr val="accent1"/>
                </a:solidFill>
              </a:rPr>
              <a:t>комитет Республики Татарстан по архивному делу</a:t>
            </a:r>
            <a:r>
              <a:rPr lang="ru-RU" sz="1400" b="1" i="1" dirty="0">
                <a:solidFill>
                  <a:schemeClr val="tx2"/>
                </a:solidFill>
              </a:rPr>
              <a:t>	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29998" y="6016842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</a:t>
            </a:r>
            <a:r>
              <a:rPr lang="ru-RU" sz="1100" b="1" i="1" dirty="0">
                <a:solidFill>
                  <a:schemeClr val="accent6"/>
                </a:solidFill>
              </a:rPr>
              <a:t> http</a:t>
            </a:r>
            <a:r>
              <a:rPr lang="ru-RU" sz="1100" b="1" i="1" dirty="0" smtClean="0">
                <a:solidFill>
                  <a:schemeClr val="accent6"/>
                </a:solidFill>
              </a:rPr>
              <a:t>://</a:t>
            </a:r>
            <a:r>
              <a:rPr lang="en-US" sz="1100" b="1" i="1" dirty="0" smtClean="0">
                <a:solidFill>
                  <a:schemeClr val="accent6"/>
                </a:solidFill>
              </a:rPr>
              <a:t>arhiv.tatarstan.ru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96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504799" y="1215462"/>
            <a:ext cx="3697757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Цель</a:t>
            </a:r>
            <a:r>
              <a:rPr lang="ru-RU" altLang="ru-RU" sz="1600" b="1" dirty="0">
                <a:ea typeface="Times New Roman" panose="02020603050405020304" pitchFamily="18" charset="0"/>
              </a:rPr>
              <a:t>: </a:t>
            </a:r>
            <a:r>
              <a:rPr lang="ru-RU" altLang="ru-RU" sz="1600" dirty="0">
                <a:ea typeface="Times New Roman" panose="02020603050405020304" pitchFamily="18" charset="0"/>
              </a:rPr>
              <a:t> </a:t>
            </a:r>
            <a:r>
              <a:rPr lang="ru-RU" sz="1600" dirty="0"/>
              <a:t> </a:t>
            </a:r>
            <a:r>
              <a:rPr lang="ru-RU" sz="1600" dirty="0" smtClean="0"/>
              <a:t>содействие </a:t>
            </a:r>
            <a:r>
              <a:rPr lang="ru-RU" sz="1600" dirty="0"/>
              <a:t>добровольному переселению соотечественников в Республику Татарстан, принятие мер по стимулированию их переезда и созданию социально-экономических, организационных условий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32874" y="125740"/>
            <a:ext cx="7943850" cy="91940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600" b="1" dirty="0" smtClean="0">
                <a:solidFill>
                  <a:prstClr val="black"/>
                </a:solidFill>
              </a:rPr>
              <a:t>2</a:t>
            </a:r>
            <a:r>
              <a:rPr lang="en-US" sz="1600" b="1" dirty="0" smtClean="0">
                <a:solidFill>
                  <a:prstClr val="black"/>
                </a:solidFill>
              </a:rPr>
              <a:t>8</a:t>
            </a:r>
            <a:r>
              <a:rPr lang="ru-RU" sz="1600" b="1" dirty="0" smtClean="0">
                <a:solidFill>
                  <a:prstClr val="black"/>
                </a:solidFill>
              </a:rPr>
              <a:t>. </a:t>
            </a:r>
            <a:r>
              <a:rPr lang="ru-RU" sz="1600" b="1" dirty="0">
                <a:solidFill>
                  <a:prstClr val="black"/>
                </a:solidFill>
              </a:rPr>
              <a:t>Государственная программа </a:t>
            </a:r>
            <a:r>
              <a:rPr lang="ru-RU" sz="1600" b="1" dirty="0" smtClean="0">
                <a:solidFill>
                  <a:prstClr val="black"/>
                </a:solidFill>
              </a:rPr>
              <a:t>"Оказание </a:t>
            </a:r>
            <a:r>
              <a:rPr lang="ru-RU" sz="1600" b="1" dirty="0">
                <a:solidFill>
                  <a:prstClr val="black"/>
                </a:solidFill>
              </a:rPr>
              <a:t>содействия добровольному переселению в Республику Татарстан соотечественников, </a:t>
            </a:r>
            <a:endParaRPr lang="ru-RU" sz="1600" b="1" dirty="0" smtClean="0">
              <a:solidFill>
                <a:prstClr val="black"/>
              </a:solidFill>
            </a:endParaRPr>
          </a:p>
          <a:p>
            <a:pPr algn="ctr" fontAlgn="t"/>
            <a:r>
              <a:rPr lang="ru-RU" sz="1600" b="1" dirty="0" smtClean="0">
                <a:solidFill>
                  <a:prstClr val="black"/>
                </a:solidFill>
              </a:rPr>
              <a:t>проживающих </a:t>
            </a:r>
            <a:r>
              <a:rPr lang="ru-RU" sz="1600" b="1" dirty="0">
                <a:solidFill>
                  <a:prstClr val="black"/>
                </a:solidFill>
              </a:rPr>
              <a:t>за </a:t>
            </a:r>
            <a:r>
              <a:rPr lang="ru-RU" sz="1600" b="1" dirty="0" smtClean="0">
                <a:solidFill>
                  <a:prstClr val="black"/>
                </a:solidFill>
              </a:rPr>
              <a:t>рубежом" </a:t>
            </a:r>
            <a:endParaRPr lang="ru-RU" sz="1600" b="1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32" y="1141960"/>
            <a:ext cx="3499991" cy="1853356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617536"/>
              </p:ext>
            </p:extLst>
          </p:nvPr>
        </p:nvGraphicFramePr>
        <p:xfrm>
          <a:off x="781414" y="3055000"/>
          <a:ext cx="7905220" cy="7870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1044"/>
                <a:gridCol w="1581044"/>
                <a:gridCol w="1581044"/>
                <a:gridCol w="1581044"/>
                <a:gridCol w="1581044"/>
              </a:tblGrid>
              <a:tr h="147231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89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 год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87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560,9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1 060,0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796632" y="4382611"/>
            <a:ext cx="7943850" cy="37457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600" b="1" dirty="0" smtClean="0">
                <a:solidFill>
                  <a:prstClr val="black"/>
                </a:solidFill>
              </a:rPr>
              <a:t>Показатели </a:t>
            </a:r>
            <a:r>
              <a:rPr lang="ru-RU" sz="1600" b="1" dirty="0">
                <a:solidFill>
                  <a:prstClr val="black"/>
                </a:solidFill>
              </a:rPr>
              <a:t>государственной </a:t>
            </a:r>
            <a:r>
              <a:rPr lang="ru-RU" sz="1600" b="1" dirty="0" smtClean="0">
                <a:solidFill>
                  <a:prstClr val="black"/>
                </a:solidFill>
              </a:rPr>
              <a:t>программы</a:t>
            </a:r>
            <a:endParaRPr lang="ru-RU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472110"/>
              </p:ext>
            </p:extLst>
          </p:nvPr>
        </p:nvGraphicFramePr>
        <p:xfrm>
          <a:off x="644719" y="4826575"/>
          <a:ext cx="8181468" cy="9756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18779"/>
                <a:gridCol w="881349"/>
                <a:gridCol w="694063"/>
                <a:gridCol w="683046"/>
                <a:gridCol w="804231"/>
              </a:tblGrid>
              <a:tr h="3947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показателя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Единица измерения </a:t>
                      </a:r>
                      <a:endParaRPr lang="ru-RU" sz="1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2024 год (прогноз</a:t>
                      </a:r>
                      <a:r>
                        <a:rPr lang="ru-RU" sz="1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2025 год </a:t>
                      </a:r>
                    </a:p>
                    <a:p>
                      <a:pPr algn="ctr" fontAlgn="ctr"/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  <a:endParaRPr lang="ru-RU" sz="1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2026 год </a:t>
                      </a:r>
                    </a:p>
                    <a:p>
                      <a:pPr algn="ctr" fontAlgn="ctr"/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7218">
                <a:tc gridSpan="5">
                  <a:txBody>
                    <a:bodyPr/>
                    <a:lstStyle/>
                    <a:p>
                      <a:pPr algn="just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Содействие добровольному переселению соотечественников в Республику Татарстан, принятие мер по стимулированию их переезда и созданию социально-экономических, организационных условий </a:t>
                      </a:r>
                      <a:endParaRPr lang="ru-RU" sz="1000" b="0" i="0" u="none" strike="noStrike" baseline="0" dirty="0" smtClean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6615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Численность участников Государственной программы</a:t>
                      </a:r>
                      <a:endParaRPr lang="ru-RU" sz="1000" b="0" u="none" kern="12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человек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532874" y="5899048"/>
            <a:ext cx="847136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</a:t>
            </a:r>
            <a:r>
              <a:rPr lang="ru-RU" sz="1100" b="1" i="1" dirty="0" smtClean="0">
                <a:solidFill>
                  <a:schemeClr val="accent1"/>
                </a:solidFill>
              </a:rPr>
              <a:t>ГП: Министерство труда, занятости и социальной защиты Республики </a:t>
            </a:r>
            <a:r>
              <a:rPr lang="ru-RU" sz="1100" b="1" i="1" dirty="0">
                <a:solidFill>
                  <a:schemeClr val="accent1"/>
                </a:solidFill>
              </a:rPr>
              <a:t>Татарстан </a:t>
            </a:r>
            <a:r>
              <a:rPr lang="ru-RU" sz="1400" b="1" i="1" dirty="0">
                <a:solidFill>
                  <a:schemeClr val="tx2"/>
                </a:solidFill>
              </a:rPr>
              <a:t>	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511909" y="6335034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100" b="1" i="1" dirty="0">
                <a:solidFill>
                  <a:schemeClr val="accent6"/>
                </a:solidFill>
              </a:rPr>
              <a:t>http://</a:t>
            </a:r>
            <a:r>
              <a:rPr lang="en-US" sz="1100" b="1" i="1" dirty="0" smtClean="0">
                <a:solidFill>
                  <a:schemeClr val="accent6"/>
                </a:solidFill>
              </a:rPr>
              <a:t>mtsz.tatarstan.ru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703005" y="3856506"/>
            <a:ext cx="77737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900" i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* -в Законе Республики Татарстан «О бюджете Республики Татарстан на бюджете Республики Татарстан на 2024 год и на плановый период 2025 и 2026 годов» на 2026 год объем финансирования не предусмотрен</a:t>
            </a:r>
          </a:p>
        </p:txBody>
      </p:sp>
    </p:spTree>
    <p:extLst>
      <p:ext uri="{BB962C8B-B14F-4D97-AF65-F5344CB8AC3E}">
        <p14:creationId xmlns:p14="http://schemas.microsoft.com/office/powerpoint/2010/main" val="119283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err="1" smtClean="0"/>
              <a:t>прпо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648586" y="46038"/>
            <a:ext cx="7871571" cy="59931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t"/>
            <a:r>
              <a:rPr lang="en-US" sz="1600" b="1" dirty="0" smtClean="0">
                <a:solidFill>
                  <a:prstClr val="black"/>
                </a:solidFill>
              </a:rPr>
              <a:t>29</a:t>
            </a:r>
            <a:r>
              <a:rPr lang="ru-RU" sz="1600" dirty="0" smtClean="0">
                <a:solidFill>
                  <a:prstClr val="black"/>
                </a:solidFill>
              </a:rPr>
              <a:t>. </a:t>
            </a:r>
            <a:r>
              <a:rPr lang="ru-RU" sz="1600" dirty="0">
                <a:solidFill>
                  <a:prstClr val="black"/>
                </a:solidFill>
              </a:rPr>
              <a:t>Государственная программа </a:t>
            </a:r>
            <a:r>
              <a:rPr lang="ru-RU" sz="1600" dirty="0" smtClean="0">
                <a:solidFill>
                  <a:prstClr val="black"/>
                </a:solidFill>
              </a:rPr>
              <a:t>"Формирование </a:t>
            </a:r>
            <a:r>
              <a:rPr lang="ru-RU" sz="1600" dirty="0">
                <a:solidFill>
                  <a:prstClr val="black"/>
                </a:solidFill>
              </a:rPr>
              <a:t>современной городской среды на территории Республики </a:t>
            </a:r>
            <a:r>
              <a:rPr lang="ru-RU" sz="1600" dirty="0" smtClean="0">
                <a:solidFill>
                  <a:prstClr val="black"/>
                </a:solidFill>
              </a:rPr>
              <a:t>Татарстан"</a:t>
            </a:r>
            <a:endParaRPr lang="ru-RU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653698"/>
              </p:ext>
            </p:extLst>
          </p:nvPr>
        </p:nvGraphicFramePr>
        <p:xfrm>
          <a:off x="688475" y="3668142"/>
          <a:ext cx="8219550" cy="7997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3910"/>
                <a:gridCol w="1643910"/>
                <a:gridCol w="1643910"/>
                <a:gridCol w="1643910"/>
                <a:gridCol w="1643910"/>
              </a:tblGrid>
              <a:tr h="237016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37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 год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71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21 586 752,8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13 088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299,4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2 283 923,6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2 000 000,0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2 000 000,0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15715" name="Picture 3" descr="C:\Users\Alsu.Husainova\Desktop\0e0ebed189357054b6e61dfcc56fc1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50" y="807523"/>
            <a:ext cx="3878950" cy="257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866904" y="1232393"/>
            <a:ext cx="40613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Цель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: </a:t>
            </a:r>
            <a:r>
              <a:rPr lang="ru-RU" sz="1600" dirty="0" smtClean="0"/>
              <a:t>повышение </a:t>
            </a:r>
            <a:r>
              <a:rPr lang="ru-RU" sz="1600" dirty="0"/>
              <a:t>качества и комфорта среды проживания на территории Республики Татарстан</a:t>
            </a:r>
          </a:p>
        </p:txBody>
      </p:sp>
    </p:spTree>
    <p:extLst>
      <p:ext uri="{BB962C8B-B14F-4D97-AF65-F5344CB8AC3E}">
        <p14:creationId xmlns:p14="http://schemas.microsoft.com/office/powerpoint/2010/main" val="45915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754149"/>
              </p:ext>
            </p:extLst>
          </p:nvPr>
        </p:nvGraphicFramePr>
        <p:xfrm>
          <a:off x="546918" y="828304"/>
          <a:ext cx="8310643" cy="42949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82701"/>
                <a:gridCol w="870333"/>
                <a:gridCol w="760164"/>
                <a:gridCol w="804231"/>
                <a:gridCol w="793214"/>
              </a:tblGrid>
              <a:tr h="3947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показателя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Единица измерения 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2024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(прогноз)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2025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(прогноз)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2026 год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7218">
                <a:tc gridSpan="5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Повышение качества и комфорта среды проживания на территории Республики Татарстан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721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благоустроенных общественных территорий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353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721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Реализованы проекты победителей Всероссийского конкурса лучших проектов создания комфортной городской среды в малых городах и исторических поселениях, не менее единицы нарастающим итогом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721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объема закупок оборудования, имеющего российское происхождение, в том числе оборудования, закупаемого при выполнении работ, в общем объеме оборудования, закупленного в рамках реализации мероприятий государственных (муниципальных) программ современной городской среды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721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городов с благоприятной городской средой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554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Индекс качества городской среды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баллов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2475">
                <a:tc>
                  <a:txBody>
                    <a:bodyPr/>
                    <a:lstStyle/>
                    <a:p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граждан, принявших участие в решении вопросов развития городской среды, от общего количества граждан в возрасте от 14 лет, проживающих в муниципальных образованиях, на территориях которых реализуются проекты по созданию комфортной городской среды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661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городов с благоприятной средой от общего количества городов (индекс качества городской среды - выше 50 процентов)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936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Прирост среднего индекса качества городской среды по отношению к 2019 году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936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Площадь благоустроенных общественных территорий, приходящаяся на одного жителя Республики Татарстан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кв. метров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936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благоустроенных дворовых территорий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тыс. единиц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>
          <a:xfrm>
            <a:off x="626795" y="74613"/>
            <a:ext cx="7892260" cy="5993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t"/>
            <a:r>
              <a:rPr lang="ru-RU" sz="1600" b="1" dirty="0" smtClean="0">
                <a:solidFill>
                  <a:prstClr val="black"/>
                </a:solidFill>
              </a:rPr>
              <a:t>Показатели </a:t>
            </a:r>
            <a:r>
              <a:rPr lang="ru-RU" sz="1600" dirty="0" smtClean="0">
                <a:solidFill>
                  <a:prstClr val="black"/>
                </a:solidFill>
              </a:rPr>
              <a:t>государственной программы "Формирование </a:t>
            </a:r>
            <a:r>
              <a:rPr lang="ru-RU" sz="1600" dirty="0">
                <a:solidFill>
                  <a:prstClr val="black"/>
                </a:solidFill>
              </a:rPr>
              <a:t>современной городской среды на территории Республики </a:t>
            </a:r>
            <a:r>
              <a:rPr lang="ru-RU" sz="1600" dirty="0" smtClean="0">
                <a:solidFill>
                  <a:prstClr val="black"/>
                </a:solidFill>
              </a:rPr>
              <a:t>Татарстан"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9353" y="5782895"/>
            <a:ext cx="81167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ГП: Министерство </a:t>
            </a:r>
            <a:r>
              <a:rPr lang="ru-RU" sz="1100" b="1" i="1" dirty="0" smtClean="0">
                <a:solidFill>
                  <a:schemeClr val="accent1"/>
                </a:solidFill>
              </a:rPr>
              <a:t>строительства, архитектуры и жилищно-коммунального хозяйства Республики Татарстан </a:t>
            </a:r>
            <a:endParaRPr lang="ru-RU" sz="1100" b="1" i="1" dirty="0">
              <a:solidFill>
                <a:schemeClr val="tx2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26874" y="6309766"/>
            <a:ext cx="7987454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100" b="1" i="1" dirty="0">
                <a:solidFill>
                  <a:schemeClr val="accent6"/>
                </a:solidFill>
              </a:rPr>
              <a:t>http://minstroy.tatarstan.ru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78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054965" y="1066206"/>
            <a:ext cx="450166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33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sz="1600" b="1" dirty="0" smtClean="0">
                <a:latin typeface="Arial"/>
                <a:ea typeface="Times New Roman" panose="02020603050405020304" pitchFamily="18" charset="0"/>
              </a:rPr>
              <a:t>Цель: </a:t>
            </a:r>
            <a:endParaRPr lang="ru-RU" altLang="ru-RU" sz="1600" b="1" dirty="0">
              <a:latin typeface="Arial"/>
              <a:ea typeface="Times New Roman" panose="02020603050405020304" pitchFamily="18" charset="0"/>
            </a:endParaRPr>
          </a:p>
          <a:p>
            <a:pPr indent="0" algn="just"/>
            <a:r>
              <a:rPr lang="ru-RU" sz="1600" dirty="0" smtClean="0">
                <a:latin typeface="Arial"/>
              </a:rPr>
              <a:t>у</a:t>
            </a:r>
            <a:r>
              <a:rPr lang="ru-RU" sz="1600" dirty="0" smtClean="0"/>
              <a:t>величение </a:t>
            </a:r>
            <a:r>
              <a:rPr lang="ru-RU" sz="1600" dirty="0"/>
              <a:t>доли граждан, систематически занимающихся физической культурой и спортом, до 64,1 </a:t>
            </a:r>
            <a:r>
              <a:rPr lang="ru-RU" sz="1600" dirty="0" smtClean="0"/>
              <a:t>процента;</a:t>
            </a:r>
          </a:p>
          <a:p>
            <a:pPr indent="0" algn="just"/>
            <a:r>
              <a:rPr lang="ru-RU" sz="1600" dirty="0"/>
              <a:t>у</a:t>
            </a:r>
            <a:r>
              <a:rPr lang="ru-RU" sz="1600" dirty="0" smtClean="0"/>
              <a:t>величение </a:t>
            </a:r>
            <a:r>
              <a:rPr lang="ru-RU" sz="1600" dirty="0"/>
              <a:t>количества спортсменов Республики Татарстан по олимпийским, </a:t>
            </a:r>
            <a:r>
              <a:rPr lang="ru-RU" sz="1600" dirty="0" err="1"/>
              <a:t>паралимпийским</a:t>
            </a:r>
            <a:r>
              <a:rPr lang="ru-RU" sz="1600" dirty="0"/>
              <a:t> и </a:t>
            </a:r>
            <a:r>
              <a:rPr lang="ru-RU" sz="1600" dirty="0" err="1"/>
              <a:t>сурдлимпийским</a:t>
            </a:r>
            <a:r>
              <a:rPr lang="ru-RU" sz="1600" dirty="0"/>
              <a:t> видам спорта, входящих в состав сборных команд Российской Федерации, до 545 человек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2775" y="126267"/>
            <a:ext cx="7943850" cy="6469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3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1.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Государственная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программа "Развитие физической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культуры и спорта в Республике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1774182"/>
              </p:ext>
            </p:extLst>
          </p:nvPr>
        </p:nvGraphicFramePr>
        <p:xfrm>
          <a:off x="692029" y="3804726"/>
          <a:ext cx="8058464" cy="9374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319002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60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 год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29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7 942 674,8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11 920 642,9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4 089 165,7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6 316 905,0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6 434 511,4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23906" name="Picture 2" descr="Картинки по запросу спорт 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6" y="1030786"/>
            <a:ext cx="3006724" cy="237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01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612775" y="126267"/>
            <a:ext cx="794385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Показатели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государственной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программы</a:t>
            </a:r>
            <a:endParaRPr lang="ru-RU" altLang="ru-RU" sz="1600" b="1" dirty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"Развитие физической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культуры и спорта в Республике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434849"/>
              </p:ext>
            </p:extLst>
          </p:nvPr>
        </p:nvGraphicFramePr>
        <p:xfrm>
          <a:off x="612775" y="866781"/>
          <a:ext cx="8299871" cy="515792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697355"/>
                <a:gridCol w="1057619"/>
                <a:gridCol w="848299"/>
                <a:gridCol w="815248"/>
                <a:gridCol w="881350"/>
              </a:tblGrid>
              <a:tr h="3496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 показателя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Единица измерения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1662">
                <a:tc gridSpan="5">
                  <a:txBody>
                    <a:bodyPr/>
                    <a:lstStyle/>
                    <a:p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Увеличение доли граждан, систематически занимающихся физической культурой и спортом, до 64,1 процента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1662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граждан, систематически занимающихся физической культурой и спортом (в общей численности граждан, не имеющих противопоказаний и ограничений для занятий физической культурой и спортом)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60,2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62,1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64,1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Уровень обеспеченности граждан спортивными сооружениями исходя из единовременной пропускной способности объектов спорта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71,0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71,2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72,3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009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сельского населения, систематически занимающегося физической культурой и спортом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59,5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59,6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59,6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009">
                <a:tc gridSpan="5"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Увеличение количества спортсменов Республики Татарстан по олимпийским, </a:t>
                      </a:r>
                      <a:r>
                        <a:rPr lang="ru-RU" sz="1000" b="1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паралимпийским</a:t>
                      </a: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</a:t>
                      </a:r>
                      <a:r>
                        <a:rPr lang="ru-RU" sz="1000" b="1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сурдлимпийским</a:t>
                      </a: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видам спорта, входящих в состав сборных команд Российской Федерации, до 545 человек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5543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подготовленных спортсменов высокого класса, в том числе: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человек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1 818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1 818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1 818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6662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кандидатов в мастера спорта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человек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1 600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1 600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1 600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3041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мастеров спорта России</a:t>
                      </a:r>
                      <a:r>
                        <a:rPr lang="ru-RU" sz="10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10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человек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6369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мастеров спорта международного класса и гроссмейстеров России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человек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8680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заслуженных мастеров спорта России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человек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8680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Численность спортсменов, включенных в списки кандидатов в спортивные сборные команды Российской Федерации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человек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540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545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545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8680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Рост количества спортсменов, включенных в составы спортивных сборных команд Российской Федерации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8680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спортсменов-разрядников в общем количестве лиц, занимающихся в системе спортивных школ, спортивных школ олимпийского резерва и училищ олимпийского резерва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61,0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8680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занимающихся на этапе высшего спортивного мастерства в организациях, осуществляющих спортивную подготовку, в общем количестве занимающихся на этапе спортивного совершенствования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/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20,0</a:t>
                      </a:r>
                      <a:endParaRPr lang="ru-RU" sz="1000" dirty="0"/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25,0</a:t>
                      </a:r>
                      <a:endParaRPr lang="ru-RU" sz="1000" dirty="0"/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25,1</a:t>
                      </a:r>
                      <a:endParaRPr lang="ru-RU" sz="1000" dirty="0"/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8680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детей и молодежи в возрасте от 6 до 15 лет, занимающихся в спортивных организациях, в общей численности данной категории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/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20,6</a:t>
                      </a:r>
                      <a:endParaRPr lang="ru-RU" sz="1000" dirty="0"/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20,7</a:t>
                      </a:r>
                      <a:endParaRPr lang="ru-RU" sz="1000" dirty="0"/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20,8</a:t>
                      </a:r>
                      <a:endParaRPr lang="ru-RU" sz="1000" dirty="0"/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66566" y="6057096"/>
            <a:ext cx="8534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1"/>
                </a:solidFill>
              </a:rPr>
              <a:t>Ответственный исполнитель ГП : Министерство спорта Республики Татарстан</a:t>
            </a:r>
            <a:endParaRPr lang="ru-RU" sz="1200" b="1" i="1" dirty="0">
              <a:solidFill>
                <a:schemeClr val="accent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5625" y="6334095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</a:t>
            </a:r>
            <a:r>
              <a:rPr lang="ru-RU" sz="1200" b="1" i="1" dirty="0" smtClean="0">
                <a:solidFill>
                  <a:schemeClr val="accent6"/>
                </a:solidFill>
              </a:rPr>
              <a:t>программа и отчеты о ходе ее реализации, </a:t>
            </a:r>
            <a:r>
              <a:rPr lang="ru-RU" sz="1200" b="1" i="1" dirty="0">
                <a:solidFill>
                  <a:schemeClr val="accent6"/>
                </a:solidFill>
              </a:rPr>
              <a:t>находится </a:t>
            </a:r>
            <a:r>
              <a:rPr lang="ru-RU" sz="1200" b="1" i="1" dirty="0" smtClean="0">
                <a:solidFill>
                  <a:schemeClr val="accent6"/>
                </a:solidFill>
              </a:rPr>
              <a:t>по </a:t>
            </a:r>
            <a:r>
              <a:rPr lang="ru-RU" sz="1200" b="1" i="1" dirty="0">
                <a:solidFill>
                  <a:schemeClr val="accent6"/>
                </a:solidFill>
              </a:rPr>
              <a:t>адресу</a:t>
            </a:r>
            <a:r>
              <a:rPr lang="ru-RU" sz="1200" b="1" i="1" dirty="0" smtClean="0">
                <a:solidFill>
                  <a:schemeClr val="accent6"/>
                </a:solidFill>
              </a:rPr>
              <a:t>:</a:t>
            </a:r>
            <a:r>
              <a:rPr lang="en-US" sz="1200" b="1" i="1" dirty="0">
                <a:solidFill>
                  <a:schemeClr val="accent6"/>
                </a:solidFill>
              </a:rPr>
              <a:t> http</a:t>
            </a:r>
            <a:r>
              <a:rPr lang="en-US" sz="1200" b="1" i="1" dirty="0" smtClean="0">
                <a:solidFill>
                  <a:schemeClr val="accent6"/>
                </a:solidFill>
              </a:rPr>
              <a:t>://minsport.tatarstan.ru</a:t>
            </a:r>
            <a:endParaRPr lang="ru-RU" sz="1200" b="1" i="1" u="sng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82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134533" y="912462"/>
            <a:ext cx="4501660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33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sz="1000" b="1" dirty="0" smtClean="0">
                <a:latin typeface="Arial"/>
                <a:ea typeface="Times New Roman" panose="02020603050405020304" pitchFamily="18" charset="0"/>
              </a:rPr>
              <a:t>Цели: </a:t>
            </a:r>
            <a:endParaRPr lang="ru-RU" altLang="ru-RU" sz="1000" b="1" dirty="0">
              <a:latin typeface="Arial"/>
              <a:ea typeface="Times New Roman" panose="02020603050405020304" pitchFamily="18" charset="0"/>
            </a:endParaRPr>
          </a:p>
          <a:p>
            <a:pPr indent="0" algn="just"/>
            <a:r>
              <a:rPr lang="ru-RU" sz="1000" b="1" dirty="0" smtClean="0">
                <a:latin typeface="Arial"/>
              </a:rPr>
              <a:t>с</a:t>
            </a:r>
            <a:r>
              <a:rPr lang="ru-RU" sz="1000" dirty="0" smtClean="0"/>
              <a:t>оздание </a:t>
            </a:r>
            <a:r>
              <a:rPr lang="ru-RU" sz="1000" dirty="0"/>
              <a:t>необходимых условий для организации отдыха детей и молодежи, повышение оздоровительного </a:t>
            </a:r>
            <a:r>
              <a:rPr lang="ru-RU" sz="1000" dirty="0" smtClean="0"/>
              <a:t>эффекта;</a:t>
            </a:r>
          </a:p>
          <a:p>
            <a:pPr indent="0" algn="just"/>
            <a:r>
              <a:rPr lang="ru-RU" sz="1000" dirty="0" smtClean="0"/>
              <a:t>создание </a:t>
            </a:r>
            <a:r>
              <a:rPr lang="ru-RU" sz="1000" dirty="0"/>
              <a:t>условий для повышения социальной и экономической активности сельской молодежи Республики </a:t>
            </a:r>
            <a:r>
              <a:rPr lang="ru-RU" sz="1000" dirty="0" smtClean="0"/>
              <a:t>Татарстан;</a:t>
            </a:r>
          </a:p>
          <a:p>
            <a:pPr indent="0" algn="just"/>
            <a:r>
              <a:rPr lang="ru-RU" sz="1000" dirty="0" smtClean="0"/>
              <a:t>управление </a:t>
            </a:r>
            <a:r>
              <a:rPr lang="ru-RU" sz="1000" dirty="0"/>
              <a:t>социальным развитием молодежи, использование ее созидательного потенциала в укреплении конкурентоспособности республики, обеспечение оптимальных условий для повышения качества жизни молодого </a:t>
            </a:r>
            <a:r>
              <a:rPr lang="ru-RU" sz="1000" dirty="0" smtClean="0"/>
              <a:t>поколения;</a:t>
            </a:r>
          </a:p>
          <a:p>
            <a:pPr indent="0" algn="just"/>
            <a:r>
              <a:rPr lang="ru-RU" sz="1000" dirty="0" smtClean="0"/>
              <a:t>развитие </a:t>
            </a:r>
            <a:r>
              <a:rPr lang="ru-RU" sz="1000" dirty="0"/>
              <a:t>и модернизация системы патриотического воспитания молодежи Республики </a:t>
            </a:r>
            <a:r>
              <a:rPr lang="ru-RU" sz="1000" dirty="0" smtClean="0"/>
              <a:t>Татарстан;</a:t>
            </a:r>
          </a:p>
          <a:p>
            <a:pPr indent="0" algn="just"/>
            <a:r>
              <a:rPr lang="ru-RU" sz="1000" dirty="0" smtClean="0"/>
              <a:t>укрепление </a:t>
            </a:r>
            <a:r>
              <a:rPr lang="ru-RU" sz="1000" dirty="0"/>
              <a:t>инфраструктуры государственных и муниципальных учреждений молодежной </a:t>
            </a:r>
            <a:r>
              <a:rPr lang="ru-RU" sz="1000" dirty="0" smtClean="0"/>
              <a:t>политики;</a:t>
            </a:r>
          </a:p>
          <a:p>
            <a:pPr indent="0" algn="just"/>
            <a:r>
              <a:rPr lang="ru-RU" sz="1000" dirty="0" smtClean="0"/>
              <a:t>создание </a:t>
            </a:r>
            <a:r>
              <a:rPr lang="ru-RU" sz="1000" dirty="0"/>
              <a:t>благоприятных условий для комплексного развития и повышения качества жизни молодого поколения, государственная поддержка детей, находящихся в трудной жизненной </a:t>
            </a:r>
            <a:r>
              <a:rPr lang="ru-RU" sz="1000" dirty="0" smtClean="0"/>
              <a:t>ситуации;</a:t>
            </a:r>
          </a:p>
          <a:p>
            <a:pPr indent="0" algn="just"/>
            <a:r>
              <a:rPr lang="ru-RU" sz="1000" dirty="0" smtClean="0"/>
              <a:t>повышение </a:t>
            </a:r>
            <a:r>
              <a:rPr lang="ru-RU" sz="1000" dirty="0"/>
              <a:t>эффективности молодежной политики, реализуемой в отношении работающей молодежи в организациях в Республике Татарстан, создание условий для повышения социальной и экономической активности работающей молодежи Республики Татарстан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2775" y="126267"/>
            <a:ext cx="7943850" cy="6469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3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2.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Государственная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программа "Развитие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молодежной политики в Республике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1768299"/>
              </p:ext>
            </p:extLst>
          </p:nvPr>
        </p:nvGraphicFramePr>
        <p:xfrm>
          <a:off x="612775" y="4375658"/>
          <a:ext cx="8058464" cy="8156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41365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(тыс. рублей)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8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ru-RU" sz="1100" b="1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 год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8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6 743 090,0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8 275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213,8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5 939 647,2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6 249 598,4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6 038 176,9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23908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64" y="1133850"/>
            <a:ext cx="3297869" cy="275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4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612775" y="126267"/>
            <a:ext cx="794385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Показатели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государственной программы </a:t>
            </a:r>
            <a:endParaRPr lang="ru-RU" altLang="ru-RU" sz="1600" b="1" dirty="0" smtClean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"Развитие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молодежной политики в Республике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1622340"/>
              </p:ext>
            </p:extLst>
          </p:nvPr>
        </p:nvGraphicFramePr>
        <p:xfrm>
          <a:off x="612775" y="980388"/>
          <a:ext cx="8189701" cy="511981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675320"/>
                <a:gridCol w="903384"/>
                <a:gridCol w="738130"/>
                <a:gridCol w="892366"/>
                <a:gridCol w="980501"/>
              </a:tblGrid>
              <a:tr h="425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 показателя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Единица измерения </a:t>
                      </a:r>
                      <a:endParaRPr lang="ru-RU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1662">
                <a:tc gridSpan="5"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Создание необходимых условий для организации отдыха детей и молодежи, повышение оздоровительного эффекта</a:t>
                      </a: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детей и молодежи, охваченных организованными формами отдыха</a:t>
                      </a: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тыс. человек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218,7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218,7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218,7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62">
                <a:tc gridSpan="5"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Создание условий для повышения социальной и экономической активности сельской молодежи Республики Татарстан</a:t>
                      </a: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Удельный вес сельской молодежи в местных советах депутатов в общем количестве депутатов в 43 муниципальных образованиях Республики Татарстан</a:t>
                      </a: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5,2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5,2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5,2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Удельный вес сельской молодежи, участвующей в программах социального развития села</a:t>
                      </a: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74,1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74,1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74,1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Удельный вес сельской молодежи, участвующей в программах экономического развития села</a:t>
                      </a: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5,4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5,6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5,6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62">
                <a:tc gridSpan="5"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Управление социальным развитием молодежи, использование ее созидательного потенциала в укреплении конкурентоспособности республики, обеспечение оптимальных условий для повышения качества жизни молодого поколения</a:t>
                      </a: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молодых людей, вовлеченных в реализуемые республиканскими органами исполнительной власти проекты и программы в сфере поддержки талантливой молодежи, в общем количестве молодежи</a:t>
                      </a: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62">
                <a:tc gridSpan="5"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Развитие и модернизация системы патриотического воспитания молодежи Республики Татарстан</a:t>
                      </a: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детей и молодежи, охваченных мероприятиями патриотической направленности</a:t>
                      </a: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тыс. человек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62">
                <a:tc gridSpan="5"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Укрепление инфраструктуры государственных и муниципальных учреждений молодежной политики</a:t>
                      </a: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модернизированных молодежных (подростковых) клубов</a:t>
                      </a: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условных единиц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модернизированных центров психолого-педагогической помощи</a:t>
                      </a: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условных единиц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охваченных капитальным ремонтом детских оздоровительных лагерей в Республике Татарстан</a:t>
                      </a: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условных единиц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охваченных капитальным ремонтом молодежных центров в Республике Татарстан</a:t>
                      </a: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условных единиц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082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84139"/>
            <a:ext cx="8088112" cy="536348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Основные направления бюджетной </a:t>
            </a:r>
            <a:r>
              <a:rPr lang="ru-RU" dirty="0" smtClean="0"/>
              <a:t> политики </a:t>
            </a:r>
            <a:r>
              <a:rPr lang="ru-RU" dirty="0"/>
              <a:t>Республики Татарстан</a:t>
            </a:r>
          </a:p>
          <a:p>
            <a:r>
              <a:rPr lang="ru-RU" dirty="0"/>
              <a:t>на </a:t>
            </a:r>
            <a:r>
              <a:rPr lang="ru-RU" dirty="0" smtClean="0"/>
              <a:t>2024 </a:t>
            </a:r>
            <a:r>
              <a:rPr lang="ru-RU" dirty="0"/>
              <a:t>год и на плановый период </a:t>
            </a:r>
            <a:r>
              <a:rPr lang="ru-RU" dirty="0" smtClean="0"/>
              <a:t>2025 </a:t>
            </a:r>
            <a:r>
              <a:rPr lang="ru-RU" dirty="0"/>
              <a:t>и </a:t>
            </a:r>
            <a:r>
              <a:rPr lang="ru-RU" dirty="0" smtClean="0"/>
              <a:t>2026 годов</a:t>
            </a:r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5325" y="658040"/>
            <a:ext cx="8386011" cy="599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  <a:tabLst>
                <a:tab pos="85725" algn="l"/>
              </a:tabLst>
            </a:pPr>
            <a:r>
              <a:rPr lang="ru-RU" sz="105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обеспечение достижения национальных целей развития, установленных Указом Президента Российской Федерации от 21 июля 2020 года № 474 «О национальных целях развития Российской Федерации на период до 2030 года»;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  <a:tabLst>
                <a:tab pos="180975" algn="l"/>
              </a:tabLst>
            </a:pPr>
            <a:r>
              <a:rPr lang="ru-RU" sz="105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реализация региональных проектов в рамках национальных (федеральных) проектов с достижением установленных индикаторов оценки эффективности их реализации;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  <a:tabLst>
                <a:tab pos="180975" algn="l"/>
              </a:tabLst>
            </a:pPr>
            <a:r>
              <a:rPr lang="ru-RU" sz="105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обеспечение расходных полномочий республиканского и местного уровня;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  <a:tabLst>
                <a:tab pos="180975" algn="l"/>
              </a:tabLst>
            </a:pPr>
            <a:r>
              <a:rPr lang="ru-RU" sz="105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исполнение всех ранее принятых социальных обязательств республики;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  <a:tabLst>
                <a:tab pos="180975" algn="l"/>
              </a:tabLst>
            </a:pPr>
            <a:r>
              <a:rPr lang="ru-RU" sz="105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оказание социальной поддержки населению с низким уровнем доходов, семьям с детьми;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  <a:tabLst>
                <a:tab pos="180975" algn="l"/>
              </a:tabLst>
            </a:pPr>
            <a:r>
              <a:rPr lang="ru-RU" sz="105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повышение адресности предоставления социальной помощи в части оказания государственной поддержки объективно нуждающимся гражданам;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  <a:tabLst>
                <a:tab pos="180975" algn="l"/>
              </a:tabLst>
            </a:pPr>
            <a:r>
              <a:rPr lang="ru-RU" sz="105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ежегодное обеспечение достижения целевых показателей по заработной плате отдельных категорий работников бюджетной сферы, установленных Указом Президента Российской Федерации от 7 мая 2012 года № 597 </a:t>
            </a:r>
            <a:r>
              <a:rPr lang="ru-RU" sz="105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05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 мероприятиях по реализации государственной социальной политики»;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  <a:tabLst>
                <a:tab pos="180975" algn="l"/>
              </a:tabLst>
            </a:pPr>
            <a:r>
              <a:rPr lang="ru-RU" sz="105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обеспечение своевременной и в полном объеме выплаты заработной платы работникам бюджетной сферы на уровне не ниже повышаемого минимального размера оплаты труда;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  <a:tabLst>
                <a:tab pos="180975" algn="l"/>
              </a:tabLst>
            </a:pPr>
            <a:r>
              <a:rPr lang="ru-RU" sz="105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увеличение объема первоочередных и социально значимых расходов;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  <a:tabLst>
                <a:tab pos="180975" algn="l"/>
              </a:tabLst>
            </a:pPr>
            <a:r>
              <a:rPr lang="ru-RU" sz="105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реализация мероприятий в рамках объявленного Года научно-технологического развития (2024 год); 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  <a:tabLst>
                <a:tab pos="180975" algn="l"/>
              </a:tabLst>
            </a:pPr>
            <a:r>
              <a:rPr lang="ru-RU" sz="105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продолжение реализации мероприятий социальной направленности;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  <a:tabLst>
                <a:tab pos="180975" algn="l"/>
              </a:tabLst>
            </a:pPr>
            <a:r>
              <a:rPr lang="ru-RU" sz="105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формирование бюджета на основе государственных программ с учетом контроля эффективности их реализации;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  <a:tabLst>
                <a:tab pos="180975" algn="l"/>
              </a:tabLst>
            </a:pPr>
            <a:r>
              <a:rPr lang="ru-RU" sz="105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переход с 2024 года на новую систему управления государственными программами Республики Татарстан в рамках ее гармонизации с подходами и принципами, предусмотренными на федеральном уровне;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  <a:tabLst>
                <a:tab pos="180975" algn="l"/>
              </a:tabLst>
            </a:pPr>
            <a:r>
              <a:rPr lang="ru-RU" sz="105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продолжение </a:t>
            </a:r>
            <a:r>
              <a:rPr lang="ru-RU" sz="105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цифровизации</a:t>
            </a:r>
            <a:r>
              <a:rPr lang="ru-RU" sz="105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государственных и муниципальных финансов;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  <a:tabLst>
                <a:tab pos="180975" algn="l"/>
              </a:tabLst>
            </a:pPr>
            <a:r>
              <a:rPr lang="ru-RU" sz="105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формирование единой учетной политики в государственных и муниципальных учреждениях республики;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  <a:tabLst>
                <a:tab pos="180340" algn="l"/>
              </a:tabLst>
            </a:pPr>
            <a:r>
              <a:rPr lang="ru-RU" sz="105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	обеспечение открытости и прозрачности бюджета, формирование «Бюджета для граждан», размещение необходимой информации на едином портале бюджетной системы;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  <a:tabLst>
                <a:tab pos="180340" algn="l"/>
              </a:tabLst>
            </a:pPr>
            <a:r>
              <a:rPr lang="ru-RU" sz="105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безусловное соблюдение подхода, в соответствии с которым не допускается принятие решений, приводящих к увеличению расходных обязательств при отсутствии объективной возможности обеспечения их финансирования;</a:t>
            </a:r>
          </a:p>
        </p:txBody>
      </p:sp>
    </p:spTree>
    <p:extLst>
      <p:ext uri="{BB962C8B-B14F-4D97-AF65-F5344CB8AC3E}">
        <p14:creationId xmlns:p14="http://schemas.microsoft.com/office/powerpoint/2010/main" val="388261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612775" y="126267"/>
            <a:ext cx="794385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Показатели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государственной программы </a:t>
            </a:r>
            <a:endParaRPr lang="ru-RU" altLang="ru-RU" sz="1600" b="1" dirty="0" smtClean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"Развитие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молодежной политики в Республике Татарстан "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(продолжение)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338252"/>
              </p:ext>
            </p:extLst>
          </p:nvPr>
        </p:nvGraphicFramePr>
        <p:xfrm>
          <a:off x="577257" y="1034863"/>
          <a:ext cx="8189701" cy="255866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675320"/>
                <a:gridCol w="903384"/>
                <a:gridCol w="738130"/>
                <a:gridCol w="892366"/>
                <a:gridCol w="980501"/>
              </a:tblGrid>
              <a:tr h="425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 показателя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Единица измерения </a:t>
                      </a:r>
                      <a:endParaRPr lang="ru-RU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1662">
                <a:tc gridSpan="5"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Создание благоприятных условий для комплексного развития и повышения качества жизни молодого поколения, государственная поддержка детей, находящихся в трудной жизненной ситуации</a:t>
                      </a: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детей и молодежи, получивших профессиональную экстренную психологическую помощь по защите их законных прав и интересов, в возрасте до 18 лет</a:t>
                      </a: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1,59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1,59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1,59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Удельный вес детей, молодежи, охваченных мероприятиями детских и молодежных общественных организаций, в общей численности детей и молодежи</a:t>
                      </a: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91,5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91,5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91,5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62">
                <a:tc gridSpan="5"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Повышение эффективности молодежной политики, реализуемой в отношении работающей молодежи в организациях в Республике Татарстан, создание условий для повышения социальной и экономической активности работающей молодежи Республики Татарстан</a:t>
                      </a: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работающей молодежи, участвующей в программах социально-экономического развития Республики Татарстан, от общей численности работающей молодежи</a:t>
                      </a: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77257" y="5778367"/>
            <a:ext cx="85344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 smtClean="0">
                <a:solidFill>
                  <a:schemeClr val="accent1"/>
                </a:solidFill>
              </a:rPr>
              <a:t>Ответственный исполнитель ГП : Министерство </a:t>
            </a:r>
            <a:r>
              <a:rPr lang="ru-RU" sz="1100" b="1" i="1" dirty="0">
                <a:solidFill>
                  <a:schemeClr val="accent1"/>
                </a:solidFill>
              </a:rPr>
              <a:t>по делам молодежи </a:t>
            </a:r>
            <a:r>
              <a:rPr lang="ru-RU" sz="1100" b="1" i="1" dirty="0" smtClean="0">
                <a:solidFill>
                  <a:schemeClr val="accent1"/>
                </a:solidFill>
              </a:rPr>
              <a:t>Республики Татарстан</a:t>
            </a:r>
            <a:endParaRPr lang="ru-RU" sz="1100" b="1" i="1" dirty="0">
              <a:solidFill>
                <a:schemeClr val="accent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5625" y="6039977"/>
            <a:ext cx="8001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</a:t>
            </a:r>
            <a:r>
              <a:rPr lang="ru-RU" sz="1100" b="1" i="1" dirty="0" smtClean="0">
                <a:solidFill>
                  <a:schemeClr val="accent6"/>
                </a:solidFill>
              </a:rPr>
              <a:t>программа и отчеты о ходе ее реализации, </a:t>
            </a:r>
            <a:r>
              <a:rPr lang="ru-RU" sz="1100" b="1" i="1" dirty="0">
                <a:solidFill>
                  <a:schemeClr val="accent6"/>
                </a:solidFill>
              </a:rPr>
              <a:t>находится </a:t>
            </a:r>
            <a:r>
              <a:rPr lang="ru-RU" sz="1100" b="1" i="1" dirty="0" smtClean="0">
                <a:solidFill>
                  <a:schemeClr val="accent6"/>
                </a:solidFill>
              </a:rPr>
              <a:t>по </a:t>
            </a:r>
            <a:r>
              <a:rPr lang="ru-RU" sz="1100" b="1" i="1" dirty="0">
                <a:solidFill>
                  <a:schemeClr val="accent6"/>
                </a:solidFill>
              </a:rPr>
              <a:t>адресу</a:t>
            </a:r>
            <a:r>
              <a:rPr lang="ru-RU" sz="1100" b="1" i="1" dirty="0" smtClean="0">
                <a:solidFill>
                  <a:schemeClr val="accent6"/>
                </a:solidFill>
              </a:rPr>
              <a:t>:</a:t>
            </a:r>
            <a:r>
              <a:rPr lang="en-US" sz="1100" b="1" i="1" dirty="0">
                <a:solidFill>
                  <a:schemeClr val="accent6"/>
                </a:solidFill>
              </a:rPr>
              <a:t> http</a:t>
            </a:r>
            <a:r>
              <a:rPr lang="en-US" sz="1100" b="1" i="1" dirty="0" smtClean="0">
                <a:solidFill>
                  <a:schemeClr val="accent6"/>
                </a:solidFill>
              </a:rPr>
              <a:t>://minmol.tatarstan.ru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72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311277" y="1305209"/>
            <a:ext cx="424534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33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sz="1600" b="1" dirty="0" smtClean="0">
                <a:latin typeface="Arial"/>
                <a:ea typeface="Times New Roman" panose="02020603050405020304" pitchFamily="18" charset="0"/>
              </a:rPr>
              <a:t>Цель:</a:t>
            </a:r>
            <a:r>
              <a:rPr lang="ru-RU" sz="1600" dirty="0"/>
              <a:t> с</a:t>
            </a:r>
            <a:r>
              <a:rPr lang="ru-RU" sz="1600" dirty="0" smtClean="0"/>
              <a:t>оздание </a:t>
            </a:r>
            <a:r>
              <a:rPr lang="ru-RU" sz="1600" dirty="0"/>
              <a:t>условий для развития промышленности, конкурентоспособной в глобальном масштабе, обладающей долгосрочным потенциалом динамичного роста и обеспечивающей реализацию стратегических приоритетов Республики Татарстан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2775" y="126267"/>
            <a:ext cx="7943850" cy="6469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3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3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.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Государственная программа "Развитие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обрабатывающих отраслей промышленности Республики Татарстан"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8510178"/>
              </p:ext>
            </p:extLst>
          </p:nvPr>
        </p:nvGraphicFramePr>
        <p:xfrm>
          <a:off x="692029" y="3787472"/>
          <a:ext cx="8058464" cy="8156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41365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(тыс. рублей)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56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 год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8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375 339,0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581 448,0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653 990,3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423 728,9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434 782,7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AutoShape 2" descr="Обрабатывающая промышленность: структура отросли и объемы производст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Обрабатывающая промышленность: структура отросли и объемы производств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Обрабатывающая промышленность: структура отросли и объемы производства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824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24" y="1122610"/>
            <a:ext cx="3397509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80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612775" y="126267"/>
            <a:ext cx="7943850" cy="91940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Показатели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государственной программы </a:t>
            </a:r>
            <a:endParaRPr lang="ru-RU" altLang="ru-RU" sz="1600" b="1" dirty="0" smtClean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"Развитие обрабатывающих отраслей промышленности Республики Татарстан"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259386"/>
              </p:ext>
            </p:extLst>
          </p:nvPr>
        </p:nvGraphicFramePr>
        <p:xfrm>
          <a:off x="592730" y="1145641"/>
          <a:ext cx="8311225" cy="43434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025872"/>
                <a:gridCol w="854971"/>
                <a:gridCol w="749147"/>
                <a:gridCol w="777852"/>
                <a:gridCol w="903383"/>
              </a:tblGrid>
              <a:tr h="2983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 показателя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Единица измерения </a:t>
                      </a:r>
                      <a:endParaRPr lang="ru-RU" sz="1000" b="1" dirty="0"/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1662">
                <a:tc gridSpan="5">
                  <a:txBody>
                    <a:bodyPr/>
                    <a:lstStyle/>
                    <a:p>
                      <a:pPr algn="just"/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Создание условий для развития промышленности, конкурентоспособной в глобальном масштабе, обладающей долгосрочным потенциалом динамичного роста и обеспечивающей реализацию стратегических приоритетов Республики Татарстан</a:t>
                      </a: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1662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Объем инвестиций в основной капитал по видам экономической деятельности раздела "Обрабатывающие производства" Общероссийского классификатора видов экономической деятельности (накопленным итогом), за исключением видов деятельности, не относящихся к сфере ведения Министерства промышленности и торговли Российской Федерации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млн рублей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3 540,19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3 709,28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3 783,47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созданных рабочих мест (накопленным итогом)</a:t>
                      </a: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</a:t>
                      </a: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210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210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210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Объем отгруженных товаров собственного производства, выполненных работ и услуг собственными силами по видам экономической деятельности раздела "Обрабатывающие производства" Общероссийского классификатора видов экономической деятельности (накопленным итогом), за исключением видов деятельности, не относящихся к сфере ведения Министерства промышленности и торговли Российской Федерации</a:t>
                      </a: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млн рублей</a:t>
                      </a: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72339,35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95174,30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105075,07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Увеличение полной учетной стоимости основных фондов за отчетный год (поступление) за счет создания новой стоимости (ввода в действие новых основных фондов, модернизации, реконструкции) по видам экономической деятельности раздела "Обрабатывающие производства" Общероссийского классификатора видов экономической деятельности (накопленным итогом), за исключением видов деятельности, не относящихся к сфере ведения Министерства промышленности и торговли Российской Федерации (строка 07 графы 4 формы федерального статистического наблюдения N 11 "Сведения о наличии движения основных фондов (средств) и других нефинансовых активов") </a:t>
                      </a: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млн рублей </a:t>
                      </a:r>
                      <a:endParaRPr lang="ru-RU" sz="1000" b="0" i="0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2134,31 </a:t>
                      </a:r>
                      <a:endParaRPr lang="ru-RU" sz="1000" u="non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2321,69 </a:t>
                      </a:r>
                      <a:endParaRPr lang="ru-RU" sz="1000" u="non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2378,06 </a:t>
                      </a:r>
                      <a:endParaRPr lang="ru-RU" sz="1000" u="non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Обеспечение доли продукции гражданского назначения в общем объеме производства</a:t>
                      </a: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30</a:t>
                      </a:r>
                      <a:endParaRPr lang="ru-RU" sz="1000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-</a:t>
                      </a:r>
                      <a:endParaRPr lang="ru-RU" sz="1000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-</a:t>
                      </a:r>
                      <a:endParaRPr lang="ru-RU" sz="1000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92730" y="5648377"/>
            <a:ext cx="8534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1"/>
                </a:solidFill>
              </a:rPr>
              <a:t>Ответственный</a:t>
            </a:r>
            <a:r>
              <a:rPr lang="ru-RU" sz="1200" b="1" i="1" dirty="0" smtClean="0">
                <a:solidFill>
                  <a:srgbClr val="C00000"/>
                </a:solidFill>
              </a:rPr>
              <a:t> </a:t>
            </a:r>
            <a:r>
              <a:rPr lang="ru-RU" sz="1200" b="1" i="1" dirty="0">
                <a:solidFill>
                  <a:schemeClr val="accent1"/>
                </a:solidFill>
              </a:rPr>
              <a:t>исполнитель ГП : Министерство промышленности и торговли Республики Татарстан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96900" y="6099634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100" b="1" i="1" dirty="0">
                <a:solidFill>
                  <a:schemeClr val="accent6"/>
                </a:solidFill>
              </a:rPr>
              <a:t>http://</a:t>
            </a:r>
            <a:r>
              <a:rPr lang="en-US" sz="1100" b="1" i="1" dirty="0" smtClean="0">
                <a:solidFill>
                  <a:schemeClr val="accent6"/>
                </a:solidFill>
              </a:rPr>
              <a:t>mpt.tatarstan.ru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64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390845" y="1491941"/>
            <a:ext cx="424534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33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sz="1600" b="1" dirty="0" smtClean="0">
                <a:latin typeface="Arial"/>
                <a:ea typeface="Times New Roman" panose="02020603050405020304" pitchFamily="18" charset="0"/>
              </a:rPr>
              <a:t>Цель: </a:t>
            </a:r>
            <a:r>
              <a:rPr lang="ru-RU" altLang="ru-RU" sz="1600" dirty="0">
                <a:latin typeface="Arial"/>
                <a:ea typeface="Times New Roman" panose="02020603050405020304" pitchFamily="18" charset="0"/>
              </a:rPr>
              <a:t>с</a:t>
            </a:r>
            <a:r>
              <a:rPr lang="ru-RU" sz="1600" dirty="0" smtClean="0"/>
              <a:t>оздание </a:t>
            </a:r>
            <a:r>
              <a:rPr lang="ru-RU" sz="1600" dirty="0"/>
              <a:t>в Республике Татарстан развитой зарядной инфраструктуры для электрического автомобильного транспорта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2775" y="126267"/>
            <a:ext cx="7943850" cy="6469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3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4. Государственная программа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"Развитие зарядной инфраструктуры для электрического автомобильного транспорта в Республике Татарстан"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074384"/>
              </p:ext>
            </p:extLst>
          </p:nvPr>
        </p:nvGraphicFramePr>
        <p:xfrm>
          <a:off x="692029" y="3787472"/>
          <a:ext cx="8058464" cy="8156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41365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(тыс. рублей)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56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 год *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8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176 700,0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42 780,0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55 200,0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AutoShape 2" descr="Обрабатывающая промышленность: структура отросли и объемы производст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Обрабатывающая промышленность: структура отросли и объемы производств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Обрабатывающая промышленность: структура отросли и объемы производства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12" y="1074412"/>
            <a:ext cx="3058194" cy="2250831"/>
          </a:xfrm>
          <a:prstGeom prst="rect">
            <a:avLst/>
          </a:prstGeom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17786" y="4695986"/>
            <a:ext cx="77737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900" i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* -в Законе Республики Татарстан «О бюджете Республики Татарстан на бюджете Республики Татарстан на 2024 год и на плановый период 2025 и 2026 годов» на 2025 и 2026 годы объемы финансирования не предусмотрены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612775" y="4695986"/>
            <a:ext cx="77737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900" i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* -в Законе Республики Татарстан «О бюджете Республики Татарстан на бюджете Республики Татарстан на 2024 год и на плановый период 2025 и 2026 годов» на 2025 и 2026 годы объемы финансирования не предусмотрены</a:t>
            </a:r>
          </a:p>
        </p:txBody>
      </p:sp>
    </p:spTree>
    <p:extLst>
      <p:ext uri="{BB962C8B-B14F-4D97-AF65-F5344CB8AC3E}">
        <p14:creationId xmlns:p14="http://schemas.microsoft.com/office/powerpoint/2010/main" val="71283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612775" y="126267"/>
            <a:ext cx="7943850" cy="91940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Показатели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государственной программы </a:t>
            </a:r>
            <a:endParaRPr lang="ru-RU" altLang="ru-RU" sz="1600" b="1" dirty="0" smtClean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"Развитие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зарядной инфраструктуры для электрического автомобильного транспорта в Республике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12461"/>
              </p:ext>
            </p:extLst>
          </p:nvPr>
        </p:nvGraphicFramePr>
        <p:xfrm>
          <a:off x="612776" y="1222759"/>
          <a:ext cx="8016874" cy="18728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565243"/>
                <a:gridCol w="843732"/>
                <a:gridCol w="918876"/>
                <a:gridCol w="903383"/>
                <a:gridCol w="785640"/>
              </a:tblGrid>
              <a:tr h="2556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 показателя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Единица измерения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  <a:endParaRPr lang="ru-RU" sz="10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1662">
                <a:tc gridSpan="5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Создание в Республике Татарстан развитой зарядной инфраструктуры для электрического автомобильного транспорта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установленных объектов зарядной инфраструктуры для электротранспортных средств на территории Республики Татарстан</a:t>
                      </a: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штук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221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228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235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электротранспортных средств от общего количества зарегистрированных транспортных средств на территории Республики Татарстан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0,052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0,089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0,153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проведенных </a:t>
                      </a:r>
                      <a:r>
                        <a:rPr lang="ru-RU" sz="10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конгрессно</a:t>
                      </a: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-выставочных мероприятий по популяризации и пропаганде использования электротранспортных средств на территории Республики Татарстан</a:t>
                      </a: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штук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85776" y="5718546"/>
            <a:ext cx="8534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1"/>
                </a:solidFill>
              </a:rPr>
              <a:t>Ответственный</a:t>
            </a:r>
            <a:r>
              <a:rPr lang="ru-RU" sz="1200" b="1" i="1" dirty="0" smtClean="0">
                <a:solidFill>
                  <a:srgbClr val="C00000"/>
                </a:solidFill>
              </a:rPr>
              <a:t> </a:t>
            </a:r>
            <a:r>
              <a:rPr lang="ru-RU" sz="1200" b="1" i="1" dirty="0">
                <a:solidFill>
                  <a:schemeClr val="accent1"/>
                </a:solidFill>
              </a:rPr>
              <a:t>исполнитель ГП : Министерство промышленности и торговли Республики Татарстан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96900" y="6099634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100" b="1" i="1" dirty="0">
                <a:solidFill>
                  <a:schemeClr val="accent6"/>
                </a:solidFill>
              </a:rPr>
              <a:t>http://</a:t>
            </a:r>
            <a:r>
              <a:rPr lang="en-US" sz="1100" b="1" i="1" dirty="0" smtClean="0">
                <a:solidFill>
                  <a:schemeClr val="accent6"/>
                </a:solidFill>
              </a:rPr>
              <a:t>mpt.tatarstan.ru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26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ru-RU" sz="1600" dirty="0"/>
              <a:t>Сведения </a:t>
            </a:r>
            <a:r>
              <a:rPr lang="ru-RU" sz="1600" dirty="0" smtClean="0"/>
              <a:t>об отдельных программных мероприятиях</a:t>
            </a:r>
            <a:r>
              <a:rPr lang="ru-RU" sz="1600" dirty="0"/>
              <a:t>, планируемых к реализации за счет средств бюджета Республики Татарстан </a:t>
            </a:r>
            <a:r>
              <a:rPr lang="ru-RU" sz="1600" dirty="0" smtClean="0"/>
              <a:t>в 2024 </a:t>
            </a:r>
            <a:r>
              <a:rPr lang="ru-RU" sz="1600" dirty="0"/>
              <a:t>– </a:t>
            </a:r>
            <a:r>
              <a:rPr lang="ru-RU" sz="1600" dirty="0" smtClean="0"/>
              <a:t>2026 годах, тыс. рублей</a:t>
            </a:r>
            <a:endParaRPr lang="ru-RU" sz="16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949916"/>
              </p:ext>
            </p:extLst>
          </p:nvPr>
        </p:nvGraphicFramePr>
        <p:xfrm>
          <a:off x="609599" y="800155"/>
          <a:ext cx="8218206" cy="4844876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953900"/>
                <a:gridCol w="723552"/>
                <a:gridCol w="696077"/>
                <a:gridCol w="710286"/>
                <a:gridCol w="4134391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Наименование 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Прогноз </a:t>
                      </a:r>
                      <a:b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2024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Прогноз </a:t>
                      </a:r>
                      <a:b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на 2025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Прогноз </a:t>
                      </a:r>
                    </a:p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на 2026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Основные мероприятия 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49377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Организация отдыха детей и молодежи, их оздоровления и занятости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2 294 039,2</a:t>
                      </a:r>
                      <a:endParaRPr lang="ru-RU" sz="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2 294 039,2</a:t>
                      </a:r>
                      <a:endParaRPr lang="ru-RU" sz="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2 294 039,2</a:t>
                      </a:r>
                      <a:endParaRPr lang="ru-RU" sz="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 Развитие различных форм отдыха детей и молодежи.</a:t>
                      </a: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Формирование системы выявления, а также поддержки одаренных детей, победителей предметных олимпиад, творческих конкурсов.</a:t>
                      </a: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 Профилактика детской заболеваемости и создание равных возможностей для отдыха детей-инвалидов и детей с ограниченными возможностями здоровья.</a:t>
                      </a: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 Профилактика безнадзорности и правонарушений несовершеннолетних.</a:t>
                      </a: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 Улучшение жизнедеятельности и решение проблем неблагополучия детей.</a:t>
                      </a: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 Формирование эффективной комплексной социальной защиты и интеграция в общество детей, находящихся в трудной жизненной ситуации.</a:t>
                      </a: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7. Обеспечение детей школьного возраста отдыхом в каникулярный период.</a:t>
                      </a: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8. Обеспечение детей и молодежи отдыхом в течение года (за исключением каникулярного периода).</a:t>
                      </a: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9. Обеспечение детей и молодежи занятостью в каникулярный период.</a:t>
                      </a: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10. Обеспечение укомплектования персоналом организаций отдыха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209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Развитие института мировой юстиции в Республике Татарстан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52 600,0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52 600,0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52 600,0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 Осуществление 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государственной политики в сфере юстиции в пределах полномочий Республики </a:t>
                      </a:r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Татарстан.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 Развитие 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 укрепления института мировой юстиции в Республике Татарстан.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6251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Профилактика наркомании среди населения Республики Татарстан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20 780,0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20 780,0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20 780,0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Наращивание усилий правоохранительных органов по борьбе с незаконным оборотом наркотиков на территории Республики Татарстан.</a:t>
                      </a: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Совершенствование системы лечебной и реабилитационной помощи наркозависимым, психотерапевтической работы с родственниками на территории Республики Татарстан.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 Формирование у населения отрицательного отношения к потреблению наркотиков.</a:t>
                      </a: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 Создание условий для вовлечения детей и молодежи в систематические занятия в кружках по интересам, физической культурой и спортом, развитие волонтерского движения на территории Республики Татарстан.</a:t>
                      </a: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 Совершенствование в Республике Татарстан организационного, нормативно-правового и методического обеспечения антинаркотической деятельности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algn="just" defTabSz="685800" rtl="0" eaLnBrk="1" fontAlgn="t" latinLnBrk="0" hangingPunct="1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Повышение безопасности дорожного движения в Республике Татарстан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2 424 646,5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2 427 865,5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2 304 610,7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Повышение безопасности участников дорожного движения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065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Организация деятельности по профилактике правонарушений и преступлений в Республике Татарстан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142 452,5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142 452,5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142 452,5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Tx/>
                        <a:buNone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 Повышение эффективности охраны общественного порядка, обеспечения общественной безопасности и оперативно-розыскной деятельности Министерства внутренних дел по Республике Татарстан.</a:t>
                      </a: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Создание в Республике Татарстан условий для социальной адаптации, </a:t>
                      </a:r>
                      <a:r>
                        <a:rPr lang="ru-RU" sz="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ресоциализации</a:t>
                      </a: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социальной реабилитации осужденных.</a:t>
                      </a: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 Создание в Республике Татарстан условий для участия граждан в охране общественного порядка и профилактике правонарушений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262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ru-RU" sz="1600" dirty="0" smtClean="0"/>
              <a:t>Сведения об отдельных программных мероприятиях, планируемых к реализации за счет средств бюджета Республики Татарстан в 2024 – 2026 годах (продолжение)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053331"/>
              </p:ext>
            </p:extLst>
          </p:nvPr>
        </p:nvGraphicFramePr>
        <p:xfrm>
          <a:off x="514350" y="763015"/>
          <a:ext cx="8315415" cy="453961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283244"/>
                <a:gridCol w="780212"/>
                <a:gridCol w="772077"/>
                <a:gridCol w="734499"/>
                <a:gridCol w="4745383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Наименование 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Прогноз </a:t>
                      </a:r>
                      <a:b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2024 </a:t>
                      </a: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Прогноз </a:t>
                      </a:r>
                      <a:b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2025 </a:t>
                      </a: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Прогноз</a:t>
                      </a:r>
                    </a:p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на 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2026 </a:t>
                      </a:r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год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Основные мероприятия 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8846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Поддержка субъектов 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малого и среднего предпринимательства в Республике Татарстан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944</a:t>
                      </a:r>
                      <a:r>
                        <a:rPr lang="ru-RU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300,7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980 080,0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980 080,0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Обеспечение благоприятных условий для развития субъектов малого и среднего предпринимательства в Республике Татарстан</a:t>
                      </a:r>
                    </a:p>
                    <a:p>
                      <a:endParaRPr lang="ru-RU" sz="8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846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Патриотическое воспитание молодежи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10 050,0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10 050,0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10 050,0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Tx/>
                        <a:buNone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 Совершенствование инфраструктуры патриотического воспитания и дальнейшее развитие межведомственного взаимодействия органов государственной власти Республики Татарстан, органов местного самоуправления, общественных объединений и организаций республики в области развития системы патриотического воспитания.</a:t>
                      </a: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Подготовка граждан к военной службе, осуществление деятельности по формированию у детей и молодежи гражданской идентичности, патриотического, морально-нравственного и толерантного мировоззрения, готовности к выполнению конституционных обязанностей по защите Отечества, военно-профессиональное ориентирование молодежи.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 Совершенствование направлений и форм работы по патриотическому воспитанию молодежи и повышение качества патриотического воспитания.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846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Реализация антикоррупционной политики Республики Татарстан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8 837,1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8 837,1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8 837,1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 Оценка состояния коррупции в Республике Татарстан.</a:t>
                      </a: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Привлечение экспертного сообщества к проведению независимой антикоррупционной экспертизы нормативных правовых актов и проектов нормативных правовых актов.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 Формирование у граждан отрицательного отношения к коррупции.</a:t>
                      </a: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 Совершенствование инструментов и механизмов, в том числе правовых и организационных, противодействия коррупции.</a:t>
                      </a: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 Выявление и устранение </a:t>
                      </a:r>
                      <a:r>
                        <a:rPr lang="ru-RU" sz="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коррупциогенных</a:t>
                      </a: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факторов в нормативных правовых актах и проектах нормативных правовых актов посредством проведения антикоррупционной экспертизы.</a:t>
                      </a: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 Организация антикоррупционного обучения и осуществление антикоррупционной пропаганды, вовлечение кадровых, материальных, информационных и других ресурсов гражданского общества в противодействие коррупции.</a:t>
                      </a: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7. Обеспечение открытости, доступности для населения деятельности органов публичной власти в Республике Татарстан, укрепление их связи с гражданским обществом, стимулирование антикоррупционной активности общественности.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8. Обеспечение открытости, добросовестной конкуренции и объективности при осуществлении закупок товаров, работ, услуг для обеспечения государственных нужд.	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9. Последовательное снижение административного давления на предпринимательство (бизнес-структуры.	</a:t>
                      </a: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10. Повышение эффективности взаимодействия органов государственной власти Республики Татарстан с правоохранительными органами.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11. Усиление мер по минимизации бытовой коррупции.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525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/>
              <a:t>Сведения об отдельных программных мероприятиях, планируемых к реализации за счет средств бюджета Республики Татарстан в </a:t>
            </a:r>
            <a:r>
              <a:rPr lang="ru-RU" dirty="0" smtClean="0"/>
              <a:t>2024 – 2026 годах (окончание)</a:t>
            </a:r>
            <a:endParaRPr lang="ru-RU" dirty="0"/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6578957"/>
              </p:ext>
            </p:extLst>
          </p:nvPr>
        </p:nvGraphicFramePr>
        <p:xfrm>
          <a:off x="485774" y="620680"/>
          <a:ext cx="8549167" cy="353444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730788"/>
                <a:gridCol w="697554"/>
                <a:gridCol w="777667"/>
                <a:gridCol w="880217"/>
                <a:gridCol w="4462941"/>
              </a:tblGrid>
              <a:tr h="3454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Наименование 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Прогноз </a:t>
                      </a:r>
                      <a:b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2024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Прогноз </a:t>
                      </a:r>
                      <a:b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на 2025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Прогноз </a:t>
                      </a:r>
                    </a:p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на 2026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Основные мероприятия 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15759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Профилактика безнадзорности и правонарушений среди несовершеннолетних в Республике Татарстан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11 534,0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11 534,0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11 534,0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 Совершенствование мер, направленных на применение инновационных форм и методов работы с несовершеннолетними, активизация и совершенствование нравственного и патриотического воспитания детей и молодежи на территории Республики Татарстан.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Обеспечение социального сопровождения несовершеннолетних, помещенных в специальные учебно-воспитательные учреждения закрытого типа на территории Республики Татарстан.</a:t>
                      </a: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 Развитие и повышение доступности инфраструктуры республиканской системы профилактики безнадзорности и правонарушений среди несовершеннолетних, социальной реабилитации несовершеннолетних, вступивших в конфликт с законом, в том числе вернувшихся из специальных учебно-воспитательных учреждений закрытого типа, воспитательных колоний.</a:t>
                      </a: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 Совершенствование в Республике Татарстан нравственного и патриотического воспитания детей и молодежи.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312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Развитие комплексной системы защиты прав потребителей в Республике Татарстан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4 900,0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4 900,0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4 900,0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Tx/>
                        <a:buNone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 Совершенствование и повышение эффективности организации и осуществления государственного контроля за соблюдением законодательства Российской Федерации в области защиты прав потребителей, в том числе судебной защиты прав потребителей, а также содействие органам местного самоуправления в решении задач по защите прав потребителей.</a:t>
                      </a: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Повышение уровня правовой грамотности и информированности населения в вопросах защиты прав потребителей и соблюдения требований законодательства о защите прав потребителей, а также обеспечение защиты прав социально уязвимых категорий потребителей и создание эффективной системы оперативного обмена информацией в сфере защиты прав потребителей, включая информирование потребителей о качестве предлагаемых товаров, работ и услуг.</a:t>
                      </a: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 Стимулирование повышения качества товаров (работ, услуг), предоставляемых на потребительском рынке Республики Татарстан.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818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latin typeface="Arial Narrow" panose="020B0606020202030204" pitchFamily="34" charset="0"/>
              </a:rPr>
              <a:t>Национальные проекты Российской Федерации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84522" y="430574"/>
            <a:ext cx="8340403" cy="16004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     </a:t>
            </a:r>
            <a:r>
              <a:rPr lang="ru-RU" sz="1200" dirty="0" smtClean="0"/>
              <a:t>Национальные проекты - важнейшая часть реформы социальной сферы, реформы, вызванной  </a:t>
            </a:r>
            <a:r>
              <a:rPr lang="ru-RU" sz="1200" dirty="0"/>
              <a:t>переходом общества к жизни в условиях демократического социального государства с рыночно ориентированной экономикой, </a:t>
            </a:r>
            <a:r>
              <a:rPr lang="ru-RU" sz="1200" dirty="0" smtClean="0"/>
              <a:t>и </a:t>
            </a:r>
            <a:r>
              <a:rPr lang="ru-RU" sz="1200" dirty="0"/>
              <a:t>пересмотром принципов социального обеспечения. </a:t>
            </a:r>
            <a:endParaRPr lang="ru-RU" sz="1200" dirty="0" smtClean="0"/>
          </a:p>
          <a:p>
            <a:pPr algn="just"/>
            <a:r>
              <a:rPr lang="ru-RU" sz="1200" dirty="0" smtClean="0"/>
              <a:t>            В </a:t>
            </a:r>
            <a:r>
              <a:rPr lang="ru-RU" sz="1200" dirty="0"/>
              <a:t>соответствии с </a:t>
            </a:r>
            <a:r>
              <a:rPr lang="ru-RU" sz="1200" dirty="0" smtClean="0"/>
              <a:t>Указами </a:t>
            </a:r>
            <a:r>
              <a:rPr lang="ru-RU" sz="1200" dirty="0"/>
              <a:t>Президента Российской Федерации от 7 мая 2018 </a:t>
            </a:r>
            <a:r>
              <a:rPr lang="ru-RU" sz="1200" dirty="0" smtClean="0"/>
              <a:t>года </a:t>
            </a:r>
            <a:r>
              <a:rPr lang="ru-RU" sz="1200" dirty="0"/>
              <a:t>№ 204 «О национальных целях и стратегических задачах развития Российской Федерации на период до 2024 года</a:t>
            </a:r>
            <a:r>
              <a:rPr lang="ru-RU" sz="1200" dirty="0" smtClean="0"/>
              <a:t>», от 21 июля 2020 года № 474 «О национальных целях развития Российской Федерации на период до 2030 года» и </a:t>
            </a:r>
            <a:r>
              <a:rPr lang="ru-RU" sz="1200" dirty="0"/>
              <a:t>поручением Правительства Российской Федерации от 22 мая 2018 года № ДМ-П13-2858 (подпункт «б» пункта 2</a:t>
            </a:r>
            <a:r>
              <a:rPr lang="ru-RU" sz="1200" dirty="0" smtClean="0"/>
              <a:t>) утверждены 13 национальных проектов.</a:t>
            </a:r>
            <a:endParaRPr lang="ru-RU" sz="1200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040951034"/>
              </p:ext>
            </p:extLst>
          </p:nvPr>
        </p:nvGraphicFramePr>
        <p:xfrm>
          <a:off x="549919" y="2047875"/>
          <a:ext cx="8505826" cy="4440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7808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sz="2000" b="1" dirty="0">
              <a:cs typeface="Arial" panose="020B0604020202020204" pitchFamily="34" charset="0"/>
            </a:endParaRPr>
          </a:p>
          <a:p>
            <a:endParaRPr lang="ru-RU" sz="2000" b="1" dirty="0"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462592" y="-138022"/>
            <a:ext cx="8088112" cy="574747"/>
          </a:xfrm>
        </p:spPr>
        <p:txBody>
          <a:bodyPr>
            <a:normAutofit fontScale="25000" lnSpcReduction="20000"/>
          </a:bodyPr>
          <a:lstStyle/>
          <a:p>
            <a:endParaRPr lang="ru-RU" sz="33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6400" dirty="0">
                <a:ea typeface="Calibri" panose="020F0502020204030204" pitchFamily="34" charset="0"/>
                <a:cs typeface="Times New Roman" panose="02020603050405020304" pitchFamily="18" charset="0"/>
              </a:rPr>
              <a:t>Информация об объемах средств, предусмотренных в бюджете Республики Татарстан на реализацию национальных проектов, на </a:t>
            </a:r>
            <a:r>
              <a:rPr lang="ru-RU" sz="6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2024 </a:t>
            </a:r>
            <a:r>
              <a:rPr lang="ru-RU" sz="6400" dirty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6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2026 </a:t>
            </a:r>
            <a:r>
              <a:rPr lang="ru-RU" sz="6400" dirty="0">
                <a:ea typeface="Calibri" panose="020F0502020204030204" pitchFamily="34" charset="0"/>
                <a:cs typeface="Times New Roman" panose="02020603050405020304" pitchFamily="18" charset="0"/>
              </a:rPr>
              <a:t>годы </a:t>
            </a:r>
            <a:r>
              <a:rPr lang="ru-RU" sz="6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          (тыс. рублей)</a:t>
            </a:r>
            <a:endParaRPr lang="ru-RU" sz="6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8979047"/>
              </p:ext>
            </p:extLst>
          </p:nvPr>
        </p:nvGraphicFramePr>
        <p:xfrm>
          <a:off x="428625" y="613875"/>
          <a:ext cx="8715375" cy="53999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25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0905"/>
                <a:gridCol w="401652"/>
                <a:gridCol w="410198"/>
                <a:gridCol w="393107"/>
                <a:gridCol w="521293"/>
                <a:gridCol w="666572"/>
                <a:gridCol w="444381"/>
                <a:gridCol w="452928"/>
                <a:gridCol w="401652"/>
                <a:gridCol w="495656"/>
                <a:gridCol w="524231"/>
                <a:gridCol w="428625"/>
                <a:gridCol w="466725"/>
                <a:gridCol w="428625"/>
                <a:gridCol w="4762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447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национального                </a:t>
                      </a:r>
                      <a:b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(федерального) проекта/ </a:t>
                      </a:r>
                      <a:b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исполнители мероприятий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38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95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рамках софинансирования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рамках софинансирования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рамках софинансирования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3201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9519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ВСЕГО: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25 495 300,3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17 499 215,7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14 111 015,2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3 388 200,5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7 996 084,6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21 477 503,7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13 359 216,7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10 774 549,2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2 584 667,5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8 118 287,0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20 211 830,4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11 983 729,1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8 286 820,8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3 696 908,3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8 228 101,3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074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ДЕМОГРАФИЯ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2 428 733,5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193 232,8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148 475,8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44 757,0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2 235 500,7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3 156 661,6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813 369,8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658 913,3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154 456,5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2 343 291,8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2 688 606,3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250 487,9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172 969,7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77 518,2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2 438 118,4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</a:tr>
              <a:tr h="77326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Финансовая поддержка семей при рождении детей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2 226 866,9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2 226 866,9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2 318 060,2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2 318 060,2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2 412 886,8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2 412 886,8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Компенсация за присмотр и уход за ребенком в образовательных организациях, реализующих образовательную программу дошкольного образования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1 364 102,7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1 364 102,7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1 421 066,8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1 421 066,8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1 480 309,5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1 480 309,5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Единовременное пособие при рождении одновременно трех и более детей и ежемесячное пособие семьям, воспитывающим трех и более одновременно рожденных детей в возрасте до полутора лет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1 514,5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1 514,5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1 574,9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1 574,9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1 635,3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1 635,3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8671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Единовременная выплата женщинам, постоянно проживающим в сельской местности, поселках городского типа, при рождении ребенка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195 900,0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195 900,0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203 700,0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203 700,0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211 800,0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211 800,0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98507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Единовременное денежное вознаграждение многодетным матерям, награжденным медалью Республики Татарстан «Ана даны – Материнская слава»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3 705,0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3 705,0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3 705,2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3 705,2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3 705,4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3 705,4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Организация обеспечения детей первых трех лет жизни специальными продуктами детского питания по рецептам врачей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661 644,7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661 644,7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688 013,3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688 013,3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715 436,6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715 436,6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10076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Содействие занятости 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49 379,7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49 379,7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39 997,5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9 382,2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812 928,7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812 928,7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658 472,2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154 456,5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91937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Организация профессионального обучения и дополнительного профессионального образования работников промышленных предприятий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23 832,0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23 832,0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19 303,9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4 528,1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дополнительных мероприятий, направленных на снижение напряженности на рынке труда субъектов Российской Федерации, по организации временного трудоустройства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25 547,7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25 547,7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20 693,6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4 854,1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4477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Софинансируемые расходы на повышение эффективности службы занятости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812 928,7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812 928,7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658 472,2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154 456,5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011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Старшее поколение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88 023,0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80 823,0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65 549,8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15 273,2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7 200,0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24 238,9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441,1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441,1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23 797,8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274 285,7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250 487,9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172 969,7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77 518,2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23 797,8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41413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Создание системы долговременного ухода за гражданами пожилого возраста и инвалидами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80 385,1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80 385,1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65 111,9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15 273,2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16 597,8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16 597,8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16 597,8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16 597,8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проекта "Приемная семья для пожилого человека"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06327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Проведение вакцинации против пневмококковой инфекции граждан старше трудоспособного возраста из групп риска, проживающих в организациях социального обслуживания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437,9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437,9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437,9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441,1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441,1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441,1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429,3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429,3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429,3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Определение информационной системы для аккумулирования и обмена информацией о гражданах, нуждающихся в долговременном уходе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Софинансируемые расходы на финансовое обеспечение программ, направленных на обеспечение безопасных и комфортных условий предоставления социальных услуг в сфере социального обслуживания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250 058,6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250 058,6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172 540,4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77 518,2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Укрепление общественного здоровья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1 433,8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1 433,8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1 433,8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1 433,8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1 433,8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1 433,8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4921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Мероприятия, направленные на формирование здорового образа жизни у населения Российской Федерации, включая сокращение потребления алкоголя и табака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1 433,8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1 433,8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1 433,8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1 433,8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1 433,8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1 433,8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Спорт - норма жизни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63 030,1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63 030,1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42 928,5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20 101,6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Приобретение спортивного оборудования и инвентаря для приведения организаций спортивной подготовки в нормативное состояние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24 335,4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24 335,4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19 711,7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4 623,7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Государственная поддержка спортивных организаций, осуществляющих подготовку спортивного резерва для спортивных сборных команд Российской Федерации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38 694,7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38 694,7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23 216,8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15 477,9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692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84139"/>
            <a:ext cx="8088112" cy="536348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Основные направления бюджетной </a:t>
            </a:r>
            <a:r>
              <a:rPr lang="ru-RU" dirty="0" smtClean="0"/>
              <a:t> политики </a:t>
            </a:r>
            <a:r>
              <a:rPr lang="ru-RU" dirty="0"/>
              <a:t>Республики Татарстан</a:t>
            </a:r>
          </a:p>
          <a:p>
            <a:r>
              <a:rPr lang="ru-RU" dirty="0"/>
              <a:t>на </a:t>
            </a:r>
            <a:r>
              <a:rPr lang="ru-RU" dirty="0" smtClean="0"/>
              <a:t>2024 </a:t>
            </a:r>
            <a:r>
              <a:rPr lang="ru-RU" dirty="0"/>
              <a:t>год и на плановый период </a:t>
            </a:r>
            <a:r>
              <a:rPr lang="ru-RU" dirty="0" smtClean="0"/>
              <a:t>2025 </a:t>
            </a:r>
            <a:r>
              <a:rPr lang="ru-RU" dirty="0"/>
              <a:t>и </a:t>
            </a:r>
            <a:r>
              <a:rPr lang="ru-RU" dirty="0" smtClean="0"/>
              <a:t>2026 годов (продолжение)</a:t>
            </a:r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14350" y="534089"/>
            <a:ext cx="8386011" cy="6323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  <a:tabLst>
                <a:tab pos="180340" algn="l"/>
              </a:tabLst>
            </a:pPr>
            <a:r>
              <a:rPr lang="ru-RU" sz="105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проведение мероприятий по поиску резервов в процессе формирования и исполнения расходной части бюджета;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  <a:tabLst>
                <a:tab pos="180340" algn="l"/>
              </a:tabLst>
            </a:pPr>
            <a:r>
              <a:rPr lang="ru-RU" sz="105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проведение при необходимости оптимизации бюджетных расходов (с учетом высокого уровня неопределенности дальнейшего развития под влиянием быстро меняющихся внешних обстоятельств);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  <a:tabLst>
                <a:tab pos="180340" algn="l"/>
              </a:tabLst>
            </a:pPr>
            <a:r>
              <a:rPr lang="ru-RU" sz="105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обеспечение повышения качества финансового управления в секторе государственного управления;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  <a:tabLst>
                <a:tab pos="180340" algn="l"/>
              </a:tabLst>
            </a:pPr>
            <a:r>
              <a:rPr lang="ru-RU" sz="105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повышение уровня доходов от внебюджетной деятельности бюджетных и автономных учреждений и наращивание объема расходов, финансируемых за счет таких доходов;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  <a:tabLst>
                <a:tab pos="180340" algn="l"/>
              </a:tabLst>
            </a:pPr>
            <a:r>
              <a:rPr lang="ru-RU" sz="105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продолжение работы по сокращению объемов незавершенного строительства;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  <a:tabLst>
                <a:tab pos="180340" algn="l"/>
              </a:tabLst>
            </a:pPr>
            <a:r>
              <a:rPr lang="ru-RU" sz="105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дальнейшее совершенствование процедур и обеспечение проведения контрольных мероприятий в рамках исполнения полномочий по внутреннему государственному финансовому контролю;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  <a:tabLst>
                <a:tab pos="180340" algn="l"/>
              </a:tabLst>
            </a:pPr>
            <a:r>
              <a:rPr lang="ru-RU" sz="105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	принятие мер по созданию условий для максимальной сбалансированности местных бюджетов всех уровней с полным обеспечением расходных полномочий, прежде всего по первоочередным и социально значимым направлениям, доходными источниками; выявление резервов увеличения доходной базы местных бюджетов;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  <a:tabLst>
                <a:tab pos="180340" algn="l"/>
              </a:tabLst>
            </a:pPr>
            <a:r>
              <a:rPr lang="ru-RU" sz="105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максимально полное обеспечение по итогам финансового года расходных потребностей за счет собственных (не заемных) источников поступления средств в бюджет;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  <a:tabLst>
                <a:tab pos="180975" algn="l"/>
              </a:tabLst>
            </a:pPr>
            <a:r>
              <a:rPr lang="ru-RU" sz="105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использование возможности привлечения средств федерального бюджета, предоставляемых в виде бюджетных кредитов на финансовое обеспечение реализации инфраструктурных проектов и других расходов инвестиционного характера, кредитов на пополнение остатка средств на едином счете бюджета;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  <a:tabLst>
                <a:tab pos="180975" algn="l"/>
              </a:tabLst>
            </a:pPr>
            <a:r>
              <a:rPr lang="ru-RU" sz="105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	продолжение практики отказа от привлечения средств на финансовом рынке путем осуществления облигационных займов и кредитов от кредитных организаций;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  <a:tabLst>
                <a:tab pos="180975" algn="l"/>
              </a:tabLst>
            </a:pPr>
            <a:r>
              <a:rPr lang="ru-RU" sz="105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осуществление контроля за объемом обязательств по предоставленным государственным гарантиям;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  <a:tabLst>
                <a:tab pos="180975" algn="l"/>
              </a:tabLst>
            </a:pPr>
            <a:r>
              <a:rPr lang="ru-RU" sz="105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выполнение обязательств, принятых перед Министерством финансов Российской Федерации в рамках реструктуризации задолженности Республики Татарстан по бюджетным кредитам из федерального бюджета;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  <a:tabLst>
                <a:tab pos="180975" algn="l"/>
              </a:tabLst>
            </a:pPr>
            <a:r>
              <a:rPr lang="ru-RU" sz="105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обеспечение своевременного и полного погашения и обслуживания долговых обязательств республики;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  <a:tabLst>
                <a:tab pos="180975" algn="l"/>
              </a:tabLst>
            </a:pPr>
            <a:r>
              <a:rPr lang="ru-RU" sz="105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использование возможностей, в соответствии с федеральными нормативными правовыми актами, по списанию задолженности республики по ранее реструктурированным федеральным бюджетным кредитам.</a:t>
            </a:r>
          </a:p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105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Планирование доходов на основе реалистичных подходов, полное обеспечение расходных полномочий источниками финансирования, грамотное управление государственным долгом позволят обеспечить решение задачи на предстоящий трехлетний период 2024 – 2026 годов по поддержанию сбалансированности и устойчивости бюджетной системы республики.</a:t>
            </a:r>
          </a:p>
        </p:txBody>
      </p:sp>
    </p:spTree>
    <p:extLst>
      <p:ext uri="{BB962C8B-B14F-4D97-AF65-F5344CB8AC3E}">
        <p14:creationId xmlns:p14="http://schemas.microsoft.com/office/powerpoint/2010/main" val="68510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sz="2000" b="1" dirty="0">
              <a:cs typeface="Arial" panose="020B0604020202020204" pitchFamily="34" charset="0"/>
            </a:endParaRPr>
          </a:p>
          <a:p>
            <a:endParaRPr lang="ru-RU" sz="2000" b="1" dirty="0"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462592" y="-138022"/>
            <a:ext cx="8205158" cy="995272"/>
          </a:xfrm>
        </p:spPr>
        <p:txBody>
          <a:bodyPr>
            <a:normAutofit fontScale="55000" lnSpcReduction="20000"/>
          </a:bodyPr>
          <a:lstStyle/>
          <a:p>
            <a:endParaRPr lang="ru-RU" sz="33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2500" dirty="0">
                <a:ea typeface="Calibri" panose="020F0502020204030204" pitchFamily="34" charset="0"/>
                <a:cs typeface="Times New Roman" panose="02020603050405020304" pitchFamily="18" charset="0"/>
              </a:rPr>
              <a:t>Информация об объемах средств, предусмотренных в бюджете Республики Татарстан на реализацию национальных проектов, на </a:t>
            </a:r>
            <a:r>
              <a:rPr lang="ru-RU" sz="2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2024 </a:t>
            </a:r>
            <a:r>
              <a:rPr lang="ru-RU" sz="2500" dirty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2026 </a:t>
            </a:r>
            <a:r>
              <a:rPr lang="ru-RU" sz="2500" dirty="0">
                <a:ea typeface="Calibri" panose="020F0502020204030204" pitchFamily="34" charset="0"/>
                <a:cs typeface="Times New Roman" panose="02020603050405020304" pitchFamily="18" charset="0"/>
              </a:rPr>
              <a:t>годы </a:t>
            </a:r>
            <a:r>
              <a:rPr lang="ru-RU" sz="2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(тыс. рублей)</a:t>
            </a:r>
          </a:p>
          <a:p>
            <a:pPr>
              <a:spcBef>
                <a:spcPts val="0"/>
              </a:spcBef>
            </a:pPr>
            <a:r>
              <a:rPr lang="ru-RU" sz="2500" dirty="0" smtClean="0">
                <a:cs typeface="Times New Roman" panose="02020603050405020304" pitchFamily="18" charset="0"/>
              </a:rPr>
              <a:t>(продолжение)</a:t>
            </a:r>
            <a:endParaRPr lang="ru-RU" sz="25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89672"/>
              </p:ext>
            </p:extLst>
          </p:nvPr>
        </p:nvGraphicFramePr>
        <p:xfrm>
          <a:off x="428625" y="613875"/>
          <a:ext cx="8715375" cy="44802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25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0905"/>
                <a:gridCol w="401652"/>
                <a:gridCol w="410198"/>
                <a:gridCol w="393107"/>
                <a:gridCol w="521293"/>
                <a:gridCol w="666572"/>
                <a:gridCol w="444381"/>
                <a:gridCol w="452928"/>
                <a:gridCol w="401652"/>
                <a:gridCol w="495656"/>
                <a:gridCol w="524231"/>
                <a:gridCol w="428625"/>
                <a:gridCol w="466725"/>
                <a:gridCol w="428625"/>
                <a:gridCol w="4762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447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национального                </a:t>
                      </a:r>
                      <a:b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(федерального) проекта/ </a:t>
                      </a:r>
                      <a:b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исполнители мероприятий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38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95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рамках софинансирования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рамках софинансирования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рамках софинансирования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3201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9519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2 718 632,3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2 718 632,3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2 201 461,7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517 170,6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303 900,3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303 900,3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246 159,2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57 741,1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367 358,4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367 358,4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253 477,2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113 881,2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</a:tr>
              <a:tr h="4074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Современная школа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1 902 359,9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1 902 359,9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1 540 281,4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362 078,5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77326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Обновление материально-технической базы в организациях, осуществляющих общеобразовательную деятельность исключительно по адаптированным основным общеобразовательным программам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284 325,4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284 325,4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230 303,5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54 021,9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Модернизация инфраструктуры общего образования в отдельных субъектах Российской Федерации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1 615 034,5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1 615 034,5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1 308 177,9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306 856,6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Единовременные компенсационные выплаты учителям, прибывшим (переехавшим) на работу в сельские населенные пункты, либо рабочие поселки, либо поселки городского типа, либо города с населением до 50 тысяч человек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8671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Успех каждого ребенка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3 357,5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3 357,5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2 719,5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638,0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98507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Обновление материально-технической базы для организации учебно-исследовательской, научно-практической, творческой деятельности, занятий физической культурой и спортом в образовательных организациях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3 357,5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3 357,5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2 719,5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638,0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Цифровая образовательная среда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156 352,4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156 352,4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126 645,4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29 707,0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10076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образовательных организаций материально-технической базой для внедрения цифровой образовательной среды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156 352,4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156 352,4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126 645,4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29 707,0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91937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Социальная активность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9 435,4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9 435,4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7 642,6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1 792,8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практик поддержки добровольчества (</a:t>
                      </a:r>
                      <a:r>
                        <a:rPr lang="ru-RU" sz="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волонтерства</a:t>
                      </a:r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 по итогам проведения ежегодного Всероссийского конкурса лучших региональных практик поддержки и развития добровольчества (</a:t>
                      </a:r>
                      <a:r>
                        <a:rPr lang="ru-RU" sz="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волонтерства</a:t>
                      </a:r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 «Регион добрых дел»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9 435,4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9 435,4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7 642,6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1 792,8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4477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Патриотическое воспитание граждан Российской Федерации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414 328,9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414 328,9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335 606,3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78 722,6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303 900,3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303 900,3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246 159,2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57 741,1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367 358,4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367 358,4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253 477,2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113 881,2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011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оснащения государственных и муниципальных общеобразовательных организаций, в том числе структурных подразделений указанных организаций, государственными символами Российской Федерации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110 428,6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110 428,6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89 447,1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20 981,5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41413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Софинансируемые</a:t>
                      </a:r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расходы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303 900,3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303 900,3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246 159,2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57 741,1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303 900,3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303 900,3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246 159,2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57 741,1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367 358,4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367 358,4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253 477,2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113 881,2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системы поддержки молодежи ("Молодежь России")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232 798,2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232 798,2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188 566,5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44 231,7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06327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Софинансируемые</a:t>
                      </a:r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расходы на реализацию программы комплексного развития молодежной политики в регионах Российской Федерации «Регион для молодых»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232 798,2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232 798,2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188 566,5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44 231,7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174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sz="2000" b="1" dirty="0">
              <a:cs typeface="Arial" panose="020B0604020202020204" pitchFamily="34" charset="0"/>
            </a:endParaRPr>
          </a:p>
          <a:p>
            <a:endParaRPr lang="ru-RU" sz="2000" b="1" dirty="0"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462592" y="-138022"/>
            <a:ext cx="8205158" cy="995272"/>
          </a:xfrm>
        </p:spPr>
        <p:txBody>
          <a:bodyPr>
            <a:normAutofit fontScale="55000" lnSpcReduction="20000"/>
          </a:bodyPr>
          <a:lstStyle/>
          <a:p>
            <a:endParaRPr lang="ru-RU" sz="33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2500" dirty="0">
                <a:ea typeface="Calibri" panose="020F0502020204030204" pitchFamily="34" charset="0"/>
                <a:cs typeface="Times New Roman" panose="02020603050405020304" pitchFamily="18" charset="0"/>
              </a:rPr>
              <a:t>Информация об объемах средств, предусмотренных в бюджете Республики Татарстан на реализацию национальных проектов, на </a:t>
            </a:r>
            <a:r>
              <a:rPr lang="ru-RU" sz="2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2024 </a:t>
            </a:r>
            <a:r>
              <a:rPr lang="ru-RU" sz="2500" dirty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2026 </a:t>
            </a:r>
            <a:r>
              <a:rPr lang="ru-RU" sz="2500" dirty="0">
                <a:ea typeface="Calibri" panose="020F0502020204030204" pitchFamily="34" charset="0"/>
                <a:cs typeface="Times New Roman" panose="02020603050405020304" pitchFamily="18" charset="0"/>
              </a:rPr>
              <a:t>годы </a:t>
            </a:r>
            <a:r>
              <a:rPr lang="ru-RU" sz="2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(тыс. рублей)</a:t>
            </a:r>
          </a:p>
          <a:p>
            <a:pPr>
              <a:spcBef>
                <a:spcPts val="0"/>
              </a:spcBef>
            </a:pPr>
            <a:r>
              <a:rPr lang="ru-RU" sz="2500" dirty="0" smtClean="0">
                <a:cs typeface="Times New Roman" panose="02020603050405020304" pitchFamily="18" charset="0"/>
              </a:rPr>
              <a:t>(продолжение)</a:t>
            </a:r>
            <a:endParaRPr lang="ru-RU" sz="25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921145"/>
              </p:ext>
            </p:extLst>
          </p:nvPr>
        </p:nvGraphicFramePr>
        <p:xfrm>
          <a:off x="428625" y="613875"/>
          <a:ext cx="8715375" cy="50872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25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0905"/>
                <a:gridCol w="401652"/>
                <a:gridCol w="410198"/>
                <a:gridCol w="393107"/>
                <a:gridCol w="521293"/>
                <a:gridCol w="666572"/>
                <a:gridCol w="444381"/>
                <a:gridCol w="452928"/>
                <a:gridCol w="401652"/>
                <a:gridCol w="495656"/>
                <a:gridCol w="524231"/>
                <a:gridCol w="428625"/>
                <a:gridCol w="466725"/>
                <a:gridCol w="428625"/>
                <a:gridCol w="4762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447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национального                </a:t>
                      </a:r>
                      <a:b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(федерального) проекта/ </a:t>
                      </a:r>
                      <a:b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исполнители мероприятий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38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95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рамках софинансирования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рамках софинансирования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рамках софинансирования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3201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9519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ЗДРАВООХРАНЕНИЕ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3 496 881,7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3 020 295,6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2 386 179,4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634 116,2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476 586,1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4 182 873,8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3 691 876,4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2 917 262,9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774 613,5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490 997,4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1 004 694,2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498 709,1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315 457,1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183 252,0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505 985,1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</a:tr>
              <a:tr h="9519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системы оказания первичной медико-санитарной помощи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444 858,1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84 576,6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29 995,9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54 580,7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360 281,5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459 269,4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84 576,6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28 685,2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55 891,4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374 692,8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474 257,1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84 576,6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29 705,7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54 870,9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389 680,5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195487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закупки авиационных работ в целях оказания медицинской помощи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84 576,6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84 576,6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29 995,9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54 580,7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84 576,6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84 576,6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28 685,2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55 891,4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84 576,6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84 576,6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29 705,7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54 870,9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19978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граждан Республики Татарстан охватом профилактическим осмотром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360 281,5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360 281,5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374 692,8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374 692,8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389 680,5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389 680,5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9519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Борьба с сердечно-сосудистыми заболеваниями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618 674,5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618 674,5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501 126,3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117 548,2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354 688,3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354 688,3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287 297,5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67 390,8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414 132,5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414 132,5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285 751,4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128 381,1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9519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профилактики развития сердечно-сосудистых заболеваний и сердечно-сосудистых осложнений у пациентов высокого риска, находящихся на диспансерном наблюдении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352 590,5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352 590,5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285 598,3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66 992,2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354 688,3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354 688,3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287 297,5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67 390,8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414 132,5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414 132,5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285 751,4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128 381,1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9519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Оснащение оборудованием региональных сосудистых центров и первичных сосудистых отделений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266 084,0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266 084,0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215 528,0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50 556,0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9519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Борьба с онкологическими заболеваниями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97 447,8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97 447,8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78 932,7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18 515,1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4074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Переоснащение медицинских организаций, оказывающих медицинскую помощь больным с онкологическими заболеваниями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97 447,8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97 447,8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78 932,7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18 515,1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77326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медицинских организаций системы здравоохранения квалифицированными кадрами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116 304,6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116 304,6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116 304,6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116 304,6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116 304,6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116 304,6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Финансовое обеспечение мер социальной поддержки врачей – молодых специалистов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13 804,6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13 804,6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13 804,6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13 804,6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13 804,6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13 804,6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Финансовое обеспечение мер государственной поддержки врачей-специалистов, врачей клинико-лабораторной диагностики, получивших гранты Правительства Республики Татарстан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100 000,0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100 000,0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100 000,0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100 000,0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100 000,0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100 000,0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8671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Мероприятия по проведению конкурса медицинских работников для повышения престижа профессии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98507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Создание единого цифрового контура в здравоохранении на основе единой государственной информационной системы в сфере здравоохранения (ЕГИСЗ)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97 214,1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97 214,1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78 743,4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18 470,7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региональных проектов «Создание единого цифрового контура в здравоохранении на основе единой государственной информационной системы в сфере здравоохранения (ЕГИСЗ)»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97 214,1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97 214,1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78 743,4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18 470,7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10076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Модернизация первичного звена здравоохранения Российской Федерации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2 122 382,6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2 122 382,6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1 697 381,1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425 001,5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3 252 611,5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3 252 611,5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2 601 280,2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651 331,3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91937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региональной программы модернизации первичного звена здравоохранения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2 122 382,6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2 122 382,6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1 697 381,1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425 001,5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3 252 611,5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3 252 611,5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2 601 280,2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651 331,3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ЖИЛЬЕ И ГОРОДСКАЯ СРЕДА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1 782 081,3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1 782 081,3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1 473 396,4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308 684,9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</a:tr>
              <a:tr h="4477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Жилье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233 917,1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233 917,1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189 472,8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44 444,3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011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Стимулирование программ развития жилищного строительства субъектов Российской Федерации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233 917,1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233 917,1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189 472,8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44 444,3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41413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Формирование комфортной городской среды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1 548 164,2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1 548 164,2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1 283 923,6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264 240,6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программ формирования современной городской среды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1 381 993,3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1 381 993,3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1 119 414,5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262 578,8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06327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Создание комфортной городской среды в малых городах и исторических поселениях - победителях Всероссийского конкурса лучших проектов создания комфортной городской среды за счет средств федерального бюджета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166 170,9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166 170,9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164 509,1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1 661,8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612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sz="2000" b="1" dirty="0">
              <a:cs typeface="Arial" panose="020B0604020202020204" pitchFamily="34" charset="0"/>
            </a:endParaRPr>
          </a:p>
          <a:p>
            <a:endParaRPr lang="ru-RU" sz="2000" b="1" dirty="0"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462592" y="-138022"/>
            <a:ext cx="8205158" cy="995272"/>
          </a:xfrm>
        </p:spPr>
        <p:txBody>
          <a:bodyPr>
            <a:normAutofit fontScale="55000" lnSpcReduction="20000"/>
          </a:bodyPr>
          <a:lstStyle/>
          <a:p>
            <a:endParaRPr lang="ru-RU" sz="33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2500" dirty="0">
                <a:ea typeface="Calibri" panose="020F0502020204030204" pitchFamily="34" charset="0"/>
                <a:cs typeface="Times New Roman" panose="02020603050405020304" pitchFamily="18" charset="0"/>
              </a:rPr>
              <a:t>Информация об объемах средств, предусмотренных в бюджете Республики Татарстан на реализацию национальных проектов, на </a:t>
            </a:r>
            <a:r>
              <a:rPr lang="ru-RU" sz="2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2024 </a:t>
            </a:r>
            <a:r>
              <a:rPr lang="ru-RU" sz="2500" dirty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2026 </a:t>
            </a:r>
            <a:r>
              <a:rPr lang="ru-RU" sz="2500" dirty="0">
                <a:ea typeface="Calibri" panose="020F0502020204030204" pitchFamily="34" charset="0"/>
                <a:cs typeface="Times New Roman" panose="02020603050405020304" pitchFamily="18" charset="0"/>
              </a:rPr>
              <a:t>годы </a:t>
            </a:r>
            <a:r>
              <a:rPr lang="ru-RU" sz="2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(тыс. рублей)</a:t>
            </a:r>
          </a:p>
          <a:p>
            <a:pPr>
              <a:spcBef>
                <a:spcPts val="0"/>
              </a:spcBef>
            </a:pPr>
            <a:r>
              <a:rPr lang="ru-RU" sz="2500" dirty="0" smtClean="0">
                <a:cs typeface="Times New Roman" panose="02020603050405020304" pitchFamily="18" charset="0"/>
              </a:rPr>
              <a:t>(продолжение)</a:t>
            </a:r>
            <a:endParaRPr lang="ru-RU" sz="25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93755"/>
              </p:ext>
            </p:extLst>
          </p:nvPr>
        </p:nvGraphicFramePr>
        <p:xfrm>
          <a:off x="428625" y="613875"/>
          <a:ext cx="8715375" cy="52862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25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0905"/>
                <a:gridCol w="401652"/>
                <a:gridCol w="410198"/>
                <a:gridCol w="393107"/>
                <a:gridCol w="521293"/>
                <a:gridCol w="666572"/>
                <a:gridCol w="444381"/>
                <a:gridCol w="452928"/>
                <a:gridCol w="401652"/>
                <a:gridCol w="495656"/>
                <a:gridCol w="524231"/>
                <a:gridCol w="428625"/>
                <a:gridCol w="466725"/>
                <a:gridCol w="428625"/>
                <a:gridCol w="4762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447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национального                </a:t>
                      </a:r>
                      <a:b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(федерального) проекта/ </a:t>
                      </a:r>
                      <a:b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исполнители мероприятий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38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95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рамках софинансирования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рамках софинансирования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рамках софинансирования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3201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9519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ЭКОЛОГИЯ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5 065 050,6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5 065 050,6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4 114 798,0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950 252,6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135 799,8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135 799,8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135 799,8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150 216,3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150 216,3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150 216,3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</a:tr>
              <a:tr h="9519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Чистая страна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48 254,2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48 254,2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28 952,4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19 301,8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9519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мероприятий по ликвидации несанкционированных свалок в границах городов и наиболее опасных объектов накопленного вреда окружающей среде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48 254,2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48 254,2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28 952,4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19 301,8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9519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Оздоровление Волги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4 899 741,1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4 899 741,1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3 968 790,3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930 950,8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9519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мероприятий по сокращению доли загрязненных сточных вод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2 137 271,6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2 137 271,6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1 731 190,0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406 081,6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9519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Ликвидация (рекультивация) объектов накопленного экологического вреда, представляющих угрозу реке Волге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2 762 469,5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2 762 469,5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2 237 600,3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524 869,2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9519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Сохранение лесов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117 055,3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117 055,3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117 055,3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135 799,8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135 799,8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135 799,8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150 216,3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150 216,3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150 216,3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9519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Оснащение специализированных учреждений органов государственной власти субъектов Российской Федерации лесопожарной техникой и оборудованием для проведения комплекса мероприятий по охране лесов от пожаров 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22 733,9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22 733,9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22 733,9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39 060,2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39 060,2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39 060,2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51 246,5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51 246,5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51 246,5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9519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Формирование запаса лесных семян для лесовосстановления 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476,6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476,6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476,6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476,6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476,6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476,6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476,6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476,6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476,6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9519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Увеличение площади лесовосстановления за счет средств федерального бюджета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93 844,8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93 844,8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93 844,8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96 263,0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96 263,0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96 263,0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98 493,2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98 493,2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98 493,2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9519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КУЛЬТУРА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414 957,1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397 367,1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277 453,6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119 913,5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17 590,0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17 590,0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17 590,0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815 387,2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797 797,2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550 480,0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247 317,2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17 590,0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</a:tr>
              <a:tr h="9519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Культурная среда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389 492,1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389 492,1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271 153,6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118 338,5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797 797,2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797 797,2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550 480,0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247 317,2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9519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Техническое оснащение региональных и муниципальных музеев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50 000,0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50 000,0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40 500,0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9 500,0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9519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сети учреждений культурно-досугового типа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83 245,5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83 245,5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49 947,3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33 298,2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9519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Государственная поддержка отрасли культуры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137 867,6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137 867,6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84 819,4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53 048,2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797 797,2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797 797,2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550 480,0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247 317,2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4074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Софинансируемые расходы на модернизацию театров юного зрителя и театров кукол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50 058,6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50 058,6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40 547,4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9 511,2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77326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Создание модельных муниципальных библиотек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39 000,0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39 000,0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31 590,0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7 410,0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Оснащение региональных и муниципальных театров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29 320,4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29 320,4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23 749,5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5 570,9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Творческие люди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23 925,0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7 875,0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6 300,0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1 575,0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16 050,0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16 050,0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16 050,0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16 050,0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16 050,0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8671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Мероприятия в сфере культуры 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14 300,0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14 300,0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14 300,0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14 300,0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14 300,0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14 300,0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98507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Гранты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1 750,0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1 750,0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1 750,0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1 750,0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1 750,0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1 750,0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Государственная поддержка отрасли культуры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7 875,0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7 875,0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6 300,0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1 575,0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10076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Цифровая культура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1 540,0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1 540,0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1 540,0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1 540,0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1 540,0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1 540,0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91937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Мероприятия в сфере культуры 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1 540,0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1 540,0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1 540,0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1 540,0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1 540,0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1 540,0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БЕЗОПАСНЫЕ КАЧЕСТВЕННЫЕ ДОРОГИ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8 374 273,9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3 137 673,9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2 541 515,8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596 158,1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5 236 600,0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13 646 370,4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8 409 770,4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6 811 914,0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1 597 856,4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5 236 600,0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15 155 760,2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9 919 160,2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6 844 220,5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3 074 939,7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5 236 600,0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</a:tr>
              <a:tr h="4477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Региональная и местная дорожная сеть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8 232 781,8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2 996 181,8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2 426 907,2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569 274,6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5 236 600,0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13 521 820,5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8 285 220,5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6 711 028,6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1 574 191,9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5 236 600,0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14 681 827,0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9 445 227,0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6 517 206,6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2 928 020,4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5 236 600,0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011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Финансовое обеспечение дорожной деятельности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5 236 600,0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5 236 600,0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5 236 600,0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5 236 600,0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5 236 600,0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5 236 600,0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41413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Приведение в нормативное состояние автомобильных дорог и искусственных дорожных сооружений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2 996 181,8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2 996 181,8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2 426 907,2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569 274,6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8 285 220,5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8 285 220,5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6 711 028,6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1 574 191,9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9 445 227,0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9 445 227,0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6 517 206,6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2 928 020,4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Общесистемные меры развития дорожного хозяйства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141 492,1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141 492,1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114 608,6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26 883,5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124 549,9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124 549,9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100 885,4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23 664,5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473 933,2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473 933,2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327 013,9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146 919,3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06327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Внедрение интеллектуальных транспортных систем, предусматривающих автоматизацию процессов управления дорожным движением в городских агломерациях, включающих города с населением свыше 300 тысяч человек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141 492,1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141 492,1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114 608,6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26 883,5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124 549,9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124 549,9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100 885,4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23 664,5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473 933,2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473 933,2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327 013,9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146 919,3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778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sz="2000" b="1" dirty="0">
              <a:cs typeface="Arial" panose="020B0604020202020204" pitchFamily="34" charset="0"/>
            </a:endParaRPr>
          </a:p>
          <a:p>
            <a:endParaRPr lang="ru-RU" sz="2000" b="1" dirty="0"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462592" y="-138022"/>
            <a:ext cx="8205158" cy="995272"/>
          </a:xfrm>
        </p:spPr>
        <p:txBody>
          <a:bodyPr>
            <a:normAutofit fontScale="55000" lnSpcReduction="20000"/>
          </a:bodyPr>
          <a:lstStyle/>
          <a:p>
            <a:endParaRPr lang="ru-RU" sz="33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2500" dirty="0">
                <a:ea typeface="Calibri" panose="020F0502020204030204" pitchFamily="34" charset="0"/>
                <a:cs typeface="Times New Roman" panose="02020603050405020304" pitchFamily="18" charset="0"/>
              </a:rPr>
              <a:t>Информация об объемах средств, предусмотренных в бюджете Республики Татарстан на реализацию национальных проектов, на </a:t>
            </a:r>
            <a:r>
              <a:rPr lang="ru-RU" sz="2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2024 </a:t>
            </a:r>
            <a:r>
              <a:rPr lang="ru-RU" sz="2500" dirty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2026 </a:t>
            </a:r>
            <a:r>
              <a:rPr lang="ru-RU" sz="2500" dirty="0">
                <a:ea typeface="Calibri" panose="020F0502020204030204" pitchFamily="34" charset="0"/>
                <a:cs typeface="Times New Roman" panose="02020603050405020304" pitchFamily="18" charset="0"/>
              </a:rPr>
              <a:t>годы </a:t>
            </a:r>
            <a:r>
              <a:rPr lang="ru-RU" sz="2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(тыс. рублей)</a:t>
            </a:r>
          </a:p>
          <a:p>
            <a:pPr>
              <a:spcBef>
                <a:spcPts val="0"/>
              </a:spcBef>
            </a:pPr>
            <a:r>
              <a:rPr lang="ru-RU" sz="2500" dirty="0" smtClean="0">
                <a:cs typeface="Times New Roman" panose="02020603050405020304" pitchFamily="18" charset="0"/>
              </a:rPr>
              <a:t>(продолжение)</a:t>
            </a:r>
            <a:endParaRPr lang="ru-RU" sz="25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2227931"/>
              </p:ext>
            </p:extLst>
          </p:nvPr>
        </p:nvGraphicFramePr>
        <p:xfrm>
          <a:off x="428625" y="613875"/>
          <a:ext cx="8715375" cy="53025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25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0905"/>
                <a:gridCol w="401652"/>
                <a:gridCol w="410198"/>
                <a:gridCol w="393107"/>
                <a:gridCol w="521293"/>
                <a:gridCol w="666572"/>
                <a:gridCol w="444381"/>
                <a:gridCol w="452928"/>
                <a:gridCol w="401652"/>
                <a:gridCol w="495656"/>
                <a:gridCol w="524231"/>
                <a:gridCol w="428625"/>
                <a:gridCol w="466725"/>
                <a:gridCol w="428625"/>
                <a:gridCol w="4762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447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национального                </a:t>
                      </a:r>
                      <a:b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(федерального) проекта/ </a:t>
                      </a:r>
                      <a:b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исполнители мероприятий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38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95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рамках софинансирования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рамках софинансирования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рамках софинансирования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3201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9519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МЕЖДУНАРОДНАЯ КООПЕРАЦИЯ И ЭКСПОРТ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199 760,5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199 760,5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161 806,0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37 954,5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</a:tr>
              <a:tr h="9519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Экспорт продукции агропромышленного комплекса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199 760,5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199 760,5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161 806,0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37 954,5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9519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в области мелиорации земель сельскохозяйственного назначения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181 444,2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181 444,2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146 969,8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34 474,4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9519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мероприятий, направленных на создание условий для получения аккредитации ветеринарными лабораториями в национальной системе аккредитации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18 316,3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18 316,3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14 836,2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3 480,1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9519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МАЛОЕ И СРЕДНЕЕ ПРЕДПРИНИМАТЕЛЬСТВО и ПОДДЕРЖКА ИНДИВИДУАЛЬНОЙ ПРЕДПРИНИМАТЕЛЬСКОЙ ИНИЦИАТИВЫ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557 484,1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557 484,1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451 562,2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105 921,9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</a:tr>
              <a:tr h="9519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Создание благоприятных условий для осуществления деятельности самозанятыми гражданами</a:t>
                      </a:r>
                      <a:b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21 604,9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21 604,9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17 500,0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4 104,9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9519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Государственная поддержка малого и среднего предпринимательства в субъектах Российской Федерации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21 604,9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21 604,9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17 500,0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4 104,9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9519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Создание условий для легкого старта и комфортного ведения бизнеса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39 794,1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39 794,1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32 233,2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7 560,9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9519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Государственная поддержка малого и среднего предпринимательства в субъектах Российской Федерации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39 794,1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39 794,1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32 233,2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7 560,9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9519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Акселерация субъектов малого и среднего предпринимательства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496 085,1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496 085,1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401 829,0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94 256,1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9519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Государственная поддержка малого и среднего предпринимательства в субъектах Российской Федерации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126 913,5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126 913,5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102 800,0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24 113,5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9519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Создание системы поддержки фермеров и развитие сельской кооперации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369 171,6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369 171,6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299 029,0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70 142,6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9519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ПРОИЗВОДИТЕЛЬНОСТЬ ТРУДА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94 028,8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94 028,8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76 163,3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17 865,5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</a:tr>
              <a:tr h="9519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Адресная поддержка повышения производительности труда на предприятиях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94 028,8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94 028,8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76 163,3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17 865,5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4074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Государственная поддержка субъектов Российской Федерации в целях достижения результатов национального проекта «Производительность труда»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94 028,8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94 028,8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76 163,3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17 865,5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77326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ЦИФРОВАЯ ЭКОНОМИКА 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29 807,8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29 807,8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29 807,8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29 807,8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29 807,8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29 807,8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Кадры для цифровой экономики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22 684,0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22 684,0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22 684,0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22 684,0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22 684,0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22 684,0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доступности для населения обучения по программам дополнительного образования для получения новых и востребованных на рынке труда цифровых компетенций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22 684,0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22 684,0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22 684,0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22 684,0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22 684,0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22 684,0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8671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Информационная безопасность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98507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единства, устойчивости и безопасности информационно-телекоммуникационной инфраструктуры Республики Татарстан на всех уровнях информационного пространства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Цифровые технологии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6 523,8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6 523,8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6 523,8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6 523,8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6 523,8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6 523,8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10076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консультационной поддержки и информационного сопровождения компаний, разрабатывающих или внедряющих отечественное программное обеспечение, сервисы и платформенные решения на базе цифровых технологий и находящихся на территории Республики Татарстан, для обеспечения их участия в конкурсных отборах на получение государственной поддержки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6 523,8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6 523,8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6 523,8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6 523,8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6 523,8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6 523,8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670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sz="2000" b="1" dirty="0">
              <a:cs typeface="Arial" panose="020B0604020202020204" pitchFamily="34" charset="0"/>
            </a:endParaRPr>
          </a:p>
          <a:p>
            <a:endParaRPr lang="ru-RU" sz="2000" b="1" dirty="0"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462592" y="-138022"/>
            <a:ext cx="8205158" cy="995272"/>
          </a:xfrm>
        </p:spPr>
        <p:txBody>
          <a:bodyPr>
            <a:normAutofit fontScale="55000" lnSpcReduction="20000"/>
          </a:bodyPr>
          <a:lstStyle/>
          <a:p>
            <a:endParaRPr lang="ru-RU" sz="33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2500" dirty="0">
                <a:ea typeface="Calibri" panose="020F0502020204030204" pitchFamily="34" charset="0"/>
                <a:cs typeface="Times New Roman" panose="02020603050405020304" pitchFamily="18" charset="0"/>
              </a:rPr>
              <a:t>Информация об объемах средств, предусмотренных в бюджете Республики Татарстан на реализацию национальных проектов, на </a:t>
            </a:r>
            <a:r>
              <a:rPr lang="ru-RU" sz="2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2024 </a:t>
            </a:r>
            <a:r>
              <a:rPr lang="ru-RU" sz="2500" dirty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2026 </a:t>
            </a:r>
            <a:r>
              <a:rPr lang="ru-RU" sz="2500" dirty="0">
                <a:ea typeface="Calibri" panose="020F0502020204030204" pitchFamily="34" charset="0"/>
                <a:cs typeface="Times New Roman" panose="02020603050405020304" pitchFamily="18" charset="0"/>
              </a:rPr>
              <a:t>годы </a:t>
            </a:r>
            <a:r>
              <a:rPr lang="ru-RU" sz="2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(тыс. рублей)</a:t>
            </a:r>
          </a:p>
          <a:p>
            <a:pPr>
              <a:spcBef>
                <a:spcPts val="0"/>
              </a:spcBef>
            </a:pPr>
            <a:r>
              <a:rPr lang="ru-RU" sz="2500" dirty="0" smtClean="0">
                <a:cs typeface="Times New Roman" panose="02020603050405020304" pitchFamily="18" charset="0"/>
              </a:rPr>
              <a:t>(окончание)</a:t>
            </a:r>
            <a:endParaRPr lang="ru-RU" sz="25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533340"/>
              </p:ext>
            </p:extLst>
          </p:nvPr>
        </p:nvGraphicFramePr>
        <p:xfrm>
          <a:off x="428625" y="613875"/>
          <a:ext cx="8715375" cy="18249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25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0905"/>
                <a:gridCol w="401652"/>
                <a:gridCol w="410198"/>
                <a:gridCol w="393107"/>
                <a:gridCol w="521293"/>
                <a:gridCol w="666572"/>
                <a:gridCol w="444381"/>
                <a:gridCol w="452928"/>
                <a:gridCol w="401652"/>
                <a:gridCol w="495656"/>
                <a:gridCol w="524231"/>
                <a:gridCol w="428625"/>
                <a:gridCol w="466725"/>
                <a:gridCol w="428625"/>
                <a:gridCol w="4762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447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национального                </a:t>
                      </a:r>
                      <a:b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(федерального) проекта/ </a:t>
                      </a:r>
                      <a:b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исполнители мероприятий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38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95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рамках софинансирования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рамках софинансирования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рамках софинансирования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3201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9519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ТУРИЗМ И ИНДУСТРИЯ ГОСТЕПРИИМСТВА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291 608,7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291 608,7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236 203,0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55 405,7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</a:tr>
              <a:tr h="9519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туристической инфраструктуры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291 608,7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291 608,7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236 203,0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55 405,7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9519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Софинансируемые расходы на создание модульных некапитальных средств размещения при реализации инвестиционных проектов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136 161,4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136 161,4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110 290,7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25 870,7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9519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Софинансируемые расходы в рамках единой субсидии на достижение показателей государственной программы Российской Федерации "Развитие туризма"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155 447,3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155 447,3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125 912,3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29 535,0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9519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БЕСПИЛОТНЫЕ АВИАЦИОННЫЕ СИСТЕМЫ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42 000,0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42 000,0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42 000,0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</a:tr>
              <a:tr h="9519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Стимулирование спроса на отечественные беспилотные авиационные системы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42 000,0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42 000,0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42 000,0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9519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Закупка беспилотных авиационных систем за счет средств федерального бюджета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42 000,0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42 000,0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42 000,0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269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02650" y="3961898"/>
            <a:ext cx="8315011" cy="324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4"/>
          </p:nvPr>
        </p:nvSpPr>
        <p:spPr>
          <a:xfrm>
            <a:off x="822574" y="180974"/>
            <a:ext cx="8088112" cy="428626"/>
          </a:xfrm>
        </p:spPr>
        <p:txBody>
          <a:bodyPr>
            <a:normAutofit/>
          </a:bodyPr>
          <a:lstStyle/>
          <a:p>
            <a:r>
              <a:rPr lang="ru-RU" sz="1800" dirty="0"/>
              <a:t>Финансовая поддержка местных бюджетов в </a:t>
            </a:r>
            <a:r>
              <a:rPr lang="ru-RU" sz="1800" dirty="0" smtClean="0"/>
              <a:t>2024 году</a:t>
            </a:r>
            <a:endParaRPr lang="ru-RU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7866125" y="456458"/>
            <a:ext cx="1090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u="sng" dirty="0" smtClean="0"/>
              <a:t>тыс. рублей</a:t>
            </a:r>
            <a:endParaRPr lang="ru-RU" sz="1200" i="1" u="sng" dirty="0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6158163"/>
              </p:ext>
            </p:extLst>
          </p:nvPr>
        </p:nvGraphicFramePr>
        <p:xfrm>
          <a:off x="577956" y="718936"/>
          <a:ext cx="8241323" cy="341491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090627"/>
                <a:gridCol w="2150696"/>
              </a:tblGrid>
              <a:tr h="438118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1" u="none" strike="noStrike" dirty="0">
                          <a:effectLst/>
                        </a:rPr>
                        <a:t>Межбюджетные трансферты муниципальным образованиям, в том</a:t>
                      </a:r>
                      <a:r>
                        <a:rPr lang="ru-RU" sz="1800" b="1" i="1" u="none" strike="noStrike" baseline="0" dirty="0">
                          <a:effectLst/>
                        </a:rPr>
                        <a:t> числе: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1" i="1" u="none" strike="noStrike" dirty="0" smtClean="0">
                          <a:effectLst/>
                        </a:rPr>
                        <a:t>93 732 292,4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9591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Дотации, из них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 smtClean="0">
                          <a:effectLst/>
                        </a:rPr>
                        <a:t>21 914 025,3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2652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i="1" u="none" strike="noStrike" dirty="0">
                          <a:effectLst/>
                        </a:rPr>
                        <a:t> - Дотации на выравнивание бюджетной обеспеченности муниципальных районов (городских округов)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1 285 292,4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91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i="1" u="none" strike="noStrike" dirty="0">
                          <a:effectLst/>
                        </a:rPr>
                        <a:t> - Дотация по дополнительному нормативу НДФЛ 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20 628 732,9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26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Субсидии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27 883 643,5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591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Субвенции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42 004 295,1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797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Иные межбюджетные трансферты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 smtClean="0">
                          <a:effectLst/>
                        </a:rPr>
                        <a:t>1 930 328,5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667182" y="4290957"/>
            <a:ext cx="8028632" cy="2516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Информация о качестве управления региональными финансами </a:t>
            </a:r>
            <a:endParaRPr lang="ru-RU" sz="9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16962" y="5131047"/>
            <a:ext cx="7651820" cy="2308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u="sng" dirty="0">
                <a:hlinkClick r:id="rId2"/>
              </a:rPr>
              <a:t>http://minfin.ru/ru/perfomance/regions/monitoring_results/monitoring_finance/</a:t>
            </a:r>
            <a:endParaRPr lang="ru-RU" sz="9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90647" y="5384962"/>
            <a:ext cx="8028632" cy="2308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900" b="1" dirty="0"/>
              <a:t>Информация о позиции Республики Татарстан в рейтинге открытости бюджетных данных</a:t>
            </a:r>
            <a:endParaRPr lang="ru-RU" sz="9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746090" y="3305890"/>
            <a:ext cx="7651820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02650" y="6224470"/>
            <a:ext cx="1492716" cy="2308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u="sng" dirty="0">
                <a:hlinkClick r:id="rId3"/>
              </a:rPr>
              <a:t>http://www.nifi.ru/ru/rating</a:t>
            </a:r>
            <a:endParaRPr lang="ru-RU" sz="9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78529" y="4499287"/>
            <a:ext cx="804017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dirty="0"/>
              <a:t>По результатам оценки качества управления региональными финансами за </a:t>
            </a:r>
            <a:r>
              <a:rPr lang="ru-RU" sz="900" dirty="0" smtClean="0"/>
              <a:t>2022 </a:t>
            </a:r>
            <a:r>
              <a:rPr lang="ru-RU" sz="900" dirty="0"/>
              <a:t>год, проведенной в соответствии с приказом Министерства финансов Российской Федерации от 03.12.2010 № 552 «О Порядке осуществления мониторинга и оценки качества управления региональными финансами», Республике Татарстан присвоена </a:t>
            </a:r>
            <a:r>
              <a:rPr lang="ru-RU" sz="900" dirty="0" smtClean="0"/>
              <a:t>I </a:t>
            </a:r>
            <a:r>
              <a:rPr lang="ru-RU" sz="900" dirty="0"/>
              <a:t>степень качества управления региональными финансами </a:t>
            </a:r>
            <a:r>
              <a:rPr lang="ru-RU" sz="900" dirty="0" smtClean="0"/>
              <a:t>(высокое качество </a:t>
            </a:r>
            <a:r>
              <a:rPr lang="ru-RU" sz="900" dirty="0"/>
              <a:t>управления региональными финансами).</a:t>
            </a:r>
            <a:r>
              <a:rPr lang="ru-RU" sz="900" u="sng" dirty="0">
                <a:hlinkClick r:id="rId3"/>
              </a:rPr>
              <a:t> </a:t>
            </a:r>
          </a:p>
          <a:p>
            <a:endParaRPr lang="ru-RU" sz="9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09666" y="5615794"/>
            <a:ext cx="796366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dirty="0"/>
              <a:t>По результатам мониторинга, проведенного Научно-исследовательским финансовым институтом по заказу Министерства финансов Российской Федерации, по уровню открытости бюджетных данных Республика Татарстан по итогам </a:t>
            </a:r>
            <a:r>
              <a:rPr lang="ru-RU" sz="900" dirty="0" smtClean="0"/>
              <a:t>2022 </a:t>
            </a:r>
            <a:r>
              <a:rPr lang="ru-RU" sz="900" dirty="0"/>
              <a:t>года отнесена к группе субъектов Российской Федерации </a:t>
            </a:r>
            <a:r>
              <a:rPr lang="ru-RU" sz="900" dirty="0" smtClean="0"/>
              <a:t>со средним уровнем </a:t>
            </a:r>
            <a:r>
              <a:rPr lang="ru-RU" sz="900" dirty="0"/>
              <a:t>открытости бюджетных данных.</a:t>
            </a:r>
          </a:p>
        </p:txBody>
      </p:sp>
    </p:spTree>
    <p:extLst>
      <p:ext uri="{BB962C8B-B14F-4D97-AF65-F5344CB8AC3E}">
        <p14:creationId xmlns:p14="http://schemas.microsoft.com/office/powerpoint/2010/main" val="362018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634724" y="151698"/>
            <a:ext cx="8088112" cy="574747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/>
              <a:t>Софинансирование</a:t>
            </a:r>
            <a:r>
              <a:rPr lang="ru-RU" dirty="0"/>
              <a:t> средств самообложения граждан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>
                <a:latin typeface="Arial Narrow" panose="020B0606020202030204" pitchFamily="34" charset="0"/>
              </a:rPr>
              <a:t>Одним из направлений финансовой поддержки муниципальных образований из бюджета Республики Татарстан является предоставление иных межбюджетных трансфертов на </a:t>
            </a:r>
            <a:r>
              <a:rPr lang="ru-RU" dirty="0" err="1">
                <a:latin typeface="Arial Narrow" panose="020B0606020202030204" pitchFamily="34" charset="0"/>
              </a:rPr>
              <a:t>софинансирование</a:t>
            </a:r>
            <a:r>
              <a:rPr lang="ru-RU" dirty="0">
                <a:latin typeface="Arial Narrow" panose="020B0606020202030204" pitchFamily="34" charset="0"/>
              </a:rPr>
              <a:t> средств самообложения граждан.</a:t>
            </a:r>
          </a:p>
          <a:p>
            <a:pPr algn="just"/>
            <a:endParaRPr lang="ru-RU" dirty="0"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r>
              <a:rPr lang="ru-RU" dirty="0">
                <a:latin typeface="Arial Narrow" panose="020B0606020202030204" pitchFamily="34" charset="0"/>
              </a:rPr>
              <a:t>В целях стимулирования муниципальных образований к повышению уровня социально-экономического развития и качества жизни населения постановлением Кабинета Министров Республики Татарстан от 22.11.2013 № 909 «Об утверждении Порядка предоставления из бюджета Республики Татарстан иных межбюджетных трансфертов бюджетам муниципальных образований Республики Татарстан на решение вопросов местного значения, осуществляемое с привлечением средств самообложения» предусмотрено выделение из бюджета республики дополнительных средств бюджетам муниципальных образований, в которых введено самообложение граждан.</a:t>
            </a:r>
          </a:p>
          <a:p>
            <a:pPr marL="0" indent="0" algn="just">
              <a:buNone/>
            </a:pPr>
            <a:endParaRPr lang="ru-RU" dirty="0"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r>
              <a:rPr lang="ru-RU" dirty="0">
                <a:latin typeface="Arial Narrow" panose="020B0606020202030204" pitchFamily="34" charset="0"/>
              </a:rPr>
              <a:t>Методика распределения иных межбюджетных трансфертов из бюджета Республики Татарстан бюджетам муниципальных образований Республики Татарстан на решение вопросов местного значения, осуществляемое с привлечением средств самообложения граждан, в 2024 году, утверждена постановлением Кабинета Министров Республики Татарстан от 29.11.2023 № 1532 «О порядке предоставления из бюджета Республики Татарстан иных межбюджетных трансфертов бюджетам муниципальных образований Республики Татарстан на решение вопросов местного значения, осуществляемое с привлечением средств самообложения, в 2024 году</a:t>
            </a:r>
            <a:r>
              <a:rPr lang="ru-RU" dirty="0" smtClean="0">
                <a:latin typeface="Arial Narrow" panose="020B0606020202030204" pitchFamily="34" charset="0"/>
              </a:rPr>
              <a:t>».</a:t>
            </a:r>
          </a:p>
          <a:p>
            <a:pPr marL="0" indent="0" algn="just">
              <a:buNone/>
            </a:pPr>
            <a:endParaRPr lang="ru-RU" dirty="0" smtClean="0"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endParaRPr lang="ru-RU" dirty="0"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09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ru-RU" dirty="0">
                <a:latin typeface="Arial Narrow" panose="020B0606020202030204" pitchFamily="34" charset="0"/>
              </a:rPr>
              <a:t>Всего за 2013 - 2023 годы общий объем поступивших в местные бюджеты средств самообложения граждан составил 2 364,0 млн. рублей. </a:t>
            </a:r>
          </a:p>
          <a:p>
            <a:pPr algn="just"/>
            <a:endParaRPr lang="ru-RU" sz="2000" dirty="0">
              <a:latin typeface="Arial Narrow" panose="020B0606020202030204" pitchFamily="34" charset="0"/>
            </a:endParaRPr>
          </a:p>
          <a:p>
            <a:pPr marL="0" indent="0" algn="just">
              <a:lnSpc>
                <a:spcPct val="110000"/>
              </a:lnSpc>
              <a:buNone/>
            </a:pPr>
            <a:r>
              <a:rPr lang="ru-RU" dirty="0">
                <a:latin typeface="Arial Narrow" panose="020B0606020202030204" pitchFamily="34" charset="0"/>
              </a:rPr>
              <a:t>За период с 2014 по 2023 годы общая сумма </a:t>
            </a:r>
            <a:r>
              <a:rPr lang="ru-RU" dirty="0" err="1">
                <a:latin typeface="Arial Narrow" panose="020B0606020202030204" pitchFamily="34" charset="0"/>
              </a:rPr>
              <a:t>софинансирования</a:t>
            </a:r>
            <a:r>
              <a:rPr lang="ru-RU" dirty="0">
                <a:latin typeface="Arial Narrow" panose="020B0606020202030204" pitchFamily="34" charset="0"/>
              </a:rPr>
              <a:t> средств самообложения граждан из бюджета Республики Татарстан составила 9 301,4 млн. рублей. </a:t>
            </a:r>
          </a:p>
          <a:p>
            <a:pPr marL="0" indent="0" algn="just">
              <a:buNone/>
            </a:pPr>
            <a:endParaRPr lang="ru-RU" sz="2000" dirty="0">
              <a:latin typeface="Arial Narrow" panose="020B0606020202030204" pitchFamily="34" charset="0"/>
            </a:endParaRPr>
          </a:p>
          <a:p>
            <a:pPr marL="0" indent="0" algn="just">
              <a:lnSpc>
                <a:spcPct val="110000"/>
              </a:lnSpc>
              <a:buNone/>
            </a:pPr>
            <a:r>
              <a:rPr lang="ru-RU" dirty="0">
                <a:latin typeface="Arial Narrow" panose="020B0606020202030204" pitchFamily="34" charset="0"/>
              </a:rPr>
              <a:t>Средства самообложения граждан и </a:t>
            </a:r>
            <a:r>
              <a:rPr lang="ru-RU" dirty="0" err="1">
                <a:latin typeface="Arial Narrow" panose="020B0606020202030204" pitchFamily="34" charset="0"/>
              </a:rPr>
              <a:t>софинансирования</a:t>
            </a:r>
            <a:r>
              <a:rPr lang="ru-RU" dirty="0">
                <a:latin typeface="Arial Narrow" panose="020B0606020202030204" pitchFamily="34" charset="0"/>
              </a:rPr>
              <a:t> из бюджета Республики Татарстан направлены, в основном, на решение таких вопросов местного значения, как: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dirty="0">
                <a:latin typeface="Arial Narrow" panose="020B0606020202030204" pitchFamily="34" charset="0"/>
              </a:rPr>
              <a:t>- дорожная деятельность в отношении автомобильных дорог местного значения в границах населенных пунктов поселения;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dirty="0">
                <a:latin typeface="Arial Narrow" panose="020B0606020202030204" pitchFamily="34" charset="0"/>
              </a:rPr>
              <a:t>- организация в границах поселения водоснабжения населения;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dirty="0">
                <a:latin typeface="Arial Narrow" panose="020B0606020202030204" pitchFamily="34" charset="0"/>
              </a:rPr>
              <a:t>- организация благоустройства территории поселения;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dirty="0">
                <a:latin typeface="Arial Narrow" panose="020B0606020202030204" pitchFamily="34" charset="0"/>
              </a:rPr>
              <a:t>- организация ритуальных услуг и содержание мест захоронения.</a:t>
            </a:r>
          </a:p>
          <a:p>
            <a:pPr algn="just"/>
            <a:endParaRPr lang="ru-RU" sz="2000" dirty="0">
              <a:latin typeface="Arial Narrow" panose="020B0606020202030204" pitchFamily="34" charset="0"/>
            </a:endParaRPr>
          </a:p>
          <a:p>
            <a:pPr marL="0" indent="0" algn="just">
              <a:lnSpc>
                <a:spcPct val="110000"/>
              </a:lnSpc>
              <a:buNone/>
            </a:pPr>
            <a:r>
              <a:rPr lang="ru-RU" dirty="0">
                <a:latin typeface="Arial Narrow" panose="020B0606020202030204" pitchFamily="34" charset="0"/>
              </a:rPr>
              <a:t>Программа </a:t>
            </a:r>
            <a:r>
              <a:rPr lang="ru-RU" dirty="0" err="1">
                <a:latin typeface="Arial Narrow" panose="020B0606020202030204" pitchFamily="34" charset="0"/>
              </a:rPr>
              <a:t>софинансирования</a:t>
            </a:r>
            <a:r>
              <a:rPr lang="ru-RU" dirty="0">
                <a:latin typeface="Arial Narrow" panose="020B0606020202030204" pitchFamily="34" charset="0"/>
              </a:rPr>
              <a:t> средств самообложения граждан будет продолжена в 2024 году и в плановом периоде 2025 - 2026 годов. В бюджете Республики Татарстан на 2024 год и плановый период 2025 и 2026 годов на реализацию мероприятий по решению вопросов местного значения, осуществляемому с привлечением средств самообложения граждан, предусмотрены средства ежегодно в сумме по 1 352,1 млн. рублей.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err="1"/>
              <a:t>Софинансирование</a:t>
            </a:r>
            <a:r>
              <a:rPr lang="ru-RU" dirty="0"/>
              <a:t> средств самообложения </a:t>
            </a:r>
            <a:r>
              <a:rPr lang="ru-RU" dirty="0" smtClean="0"/>
              <a:t>граждан (</a:t>
            </a:r>
            <a:r>
              <a:rPr lang="ru-RU" dirty="0"/>
              <a:t>продолжение)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446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  <a:noFill/>
        </p:spPr>
        <p:txBody>
          <a:bodyPr>
            <a:normAutofit fontScale="92500"/>
          </a:bodyPr>
          <a:lstStyle/>
          <a:p>
            <a:r>
              <a:rPr lang="ru-RU" dirty="0">
                <a:latin typeface="Arial" panose="020B0604020202020204" pitchFamily="34" charset="0"/>
              </a:rPr>
              <a:t>Государственный долг Республики Татарстан </a:t>
            </a:r>
          </a:p>
        </p:txBody>
      </p:sp>
      <p:graphicFrame>
        <p:nvGraphicFramePr>
          <p:cNvPr id="9" name="Содержимое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987038"/>
              </p:ext>
            </p:extLst>
          </p:nvPr>
        </p:nvGraphicFramePr>
        <p:xfrm>
          <a:off x="329543" y="723616"/>
          <a:ext cx="8752083" cy="5624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4"/>
          <p:cNvSpPr txBox="1"/>
          <p:nvPr/>
        </p:nvSpPr>
        <p:spPr>
          <a:xfrm>
            <a:off x="3245622" y="803026"/>
            <a:ext cx="112678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125,7</a:t>
            </a:r>
            <a:endParaRPr lang="ru-RU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6074442" y="845668"/>
            <a:ext cx="972691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104,4</a:t>
            </a:r>
            <a:endParaRPr lang="ru-RU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6"/>
          <p:cNvSpPr txBox="1"/>
          <p:nvPr/>
        </p:nvSpPr>
        <p:spPr>
          <a:xfrm>
            <a:off x="518184" y="1033859"/>
            <a:ext cx="14459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 u="sng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млрд.руб</a:t>
            </a:r>
            <a:r>
              <a:rPr lang="ru-RU" sz="2000" b="1" i="1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8" name="TextBox 4"/>
          <p:cNvSpPr txBox="1"/>
          <p:nvPr/>
        </p:nvSpPr>
        <p:spPr>
          <a:xfrm>
            <a:off x="4705585" y="855368"/>
            <a:ext cx="102037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113,4</a:t>
            </a:r>
            <a:endParaRPr lang="ru-RU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4"/>
          <p:cNvSpPr txBox="1"/>
          <p:nvPr/>
        </p:nvSpPr>
        <p:spPr>
          <a:xfrm>
            <a:off x="1810000" y="855367"/>
            <a:ext cx="1087137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103,5</a:t>
            </a:r>
            <a:endParaRPr lang="ru-RU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4"/>
          <p:cNvSpPr txBox="1"/>
          <p:nvPr/>
        </p:nvSpPr>
        <p:spPr>
          <a:xfrm>
            <a:off x="7380312" y="845669"/>
            <a:ext cx="96694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94,4</a:t>
            </a:r>
            <a:endParaRPr lang="ru-RU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99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980124723"/>
              </p:ext>
            </p:extLst>
          </p:nvPr>
        </p:nvGraphicFramePr>
        <p:xfrm>
          <a:off x="514350" y="701674"/>
          <a:ext cx="8520113" cy="6039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782637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ru-RU" dirty="0"/>
              <a:t>Долговая нагрузка на бюджет</a:t>
            </a:r>
            <a:br>
              <a:rPr lang="ru-RU" dirty="0"/>
            </a:br>
            <a:r>
              <a:rPr lang="ru-RU" dirty="0"/>
              <a:t> Республики Татарстан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7805996" y="730249"/>
            <a:ext cx="1228467" cy="360497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400" b="1" i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2400" b="1" i="1" u="sng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68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41" y="42378"/>
            <a:ext cx="8452121" cy="66291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500" dirty="0" smtClean="0"/>
              <a:t>Основные направления налоговой </a:t>
            </a:r>
            <a:r>
              <a:rPr lang="ru-RU" sz="1500" dirty="0"/>
              <a:t>политики Республики Татарстан </a:t>
            </a:r>
          </a:p>
          <a:p>
            <a:pPr>
              <a:spcBef>
                <a:spcPts val="0"/>
              </a:spcBef>
            </a:pPr>
            <a:r>
              <a:rPr lang="ru-RU" sz="1500" dirty="0"/>
              <a:t>на </a:t>
            </a:r>
            <a:r>
              <a:rPr lang="ru-RU" sz="1500" dirty="0" smtClean="0"/>
              <a:t>2024 </a:t>
            </a:r>
            <a:r>
              <a:rPr lang="ru-RU" sz="1500" dirty="0"/>
              <a:t>год </a:t>
            </a:r>
            <a:r>
              <a:rPr lang="ru-RU" sz="1500" dirty="0" smtClean="0"/>
              <a:t>и на </a:t>
            </a:r>
            <a:r>
              <a:rPr lang="ru-RU" sz="1500" dirty="0"/>
              <a:t>плановый период </a:t>
            </a:r>
            <a:r>
              <a:rPr lang="ru-RU" sz="1500" dirty="0" smtClean="0"/>
              <a:t>2025 </a:t>
            </a:r>
            <a:r>
              <a:rPr lang="ru-RU" sz="1500" dirty="0"/>
              <a:t>и </a:t>
            </a:r>
            <a:r>
              <a:rPr lang="ru-RU" sz="1500" dirty="0" smtClean="0"/>
              <a:t>2026 годов</a:t>
            </a:r>
          </a:p>
          <a:p>
            <a:endParaRPr lang="ru-RU" sz="1500" dirty="0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38062" y="651531"/>
            <a:ext cx="8445814" cy="7831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 algn="just"/>
            <a:r>
              <a:rPr lang="ru-RU" sz="1000" dirty="0">
                <a:solidFill>
                  <a:schemeClr val="tx1"/>
                </a:solidFill>
              </a:rPr>
              <a:t>С 1 января 2023 года внедрен институт единого налогового счета, предусматривающего консолидацию всех обязанностей налогоплательщика по уплате обязательных платежей в едином сальдо расчетов с бюджетом, для всех налогоплательщиков обязателен порядок уплаты налогов и сборов в виде единого налогового платежа, в связи с чем изменился порядок и сроки уплаты налогов.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85104" y="2234987"/>
            <a:ext cx="8452121" cy="95345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 algn="just"/>
            <a:r>
              <a:rPr lang="ru-RU" sz="1000" dirty="0">
                <a:solidFill>
                  <a:schemeClr val="tx1"/>
                </a:solidFill>
              </a:rPr>
              <a:t>Для поддержки инвестиций в экономику и стимулирования инновационной деятельности на территории республики продолжают действовать пониженные ставки по налогу на прибыль и налогу на имущество для организаций – резидентов особых экономических зон, территорий опережающего развития, для организаций – участников специальных инвестиционных контрактов. В 2023 году приняты изменения по налогу на имущество организаций  в части освобождения от уплаты налога субъектов инвестиционной деятельности, осуществляющих производство этилена методом пиролиза с объемом капитальных вложений не менее 10 млрд. рублей.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26242" y="3267193"/>
            <a:ext cx="8408038" cy="4426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>
              <a:defRPr/>
            </a:pPr>
            <a:r>
              <a:rPr lang="ru-RU" sz="1000" dirty="0">
                <a:solidFill>
                  <a:schemeClr val="tx1"/>
                </a:solidFill>
              </a:rPr>
              <a:t>До 1 января 2027 года продолжится действие пониженной ставки в размере </a:t>
            </a:r>
            <a:r>
              <a:rPr lang="en-US" sz="1000" dirty="0">
                <a:solidFill>
                  <a:schemeClr val="tx1"/>
                </a:solidFill>
              </a:rPr>
              <a:t>22,73 </a:t>
            </a:r>
            <a:r>
              <a:rPr lang="ru-RU" sz="1000" dirty="0">
                <a:solidFill>
                  <a:schemeClr val="tx1"/>
                </a:solidFill>
              </a:rPr>
              <a:t>процента от исчисленной суммы по налогу на имущество организаций для технопарков, индустриальных парков, </a:t>
            </a:r>
            <a:r>
              <a:rPr lang="ru-RU" sz="1000" dirty="0" err="1">
                <a:solidFill>
                  <a:schemeClr val="tx1"/>
                </a:solidFill>
              </a:rPr>
              <a:t>инновационно</a:t>
            </a:r>
            <a:r>
              <a:rPr lang="ru-RU" sz="1000" dirty="0">
                <a:solidFill>
                  <a:schemeClr val="tx1"/>
                </a:solidFill>
              </a:rPr>
              <a:t>-технологических центров</a:t>
            </a:r>
            <a:endParaRPr lang="ru-RU" sz="1000" kern="0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9602" y="3818063"/>
            <a:ext cx="8410985" cy="6607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>
                <a:solidFill>
                  <a:schemeClr val="tx1"/>
                </a:solidFill>
              </a:rPr>
              <a:t>До 1 января 2025 года продолжится действие налоговых преференций по налогу на имущество организаций  в отношении объектов социально-культурной сферы, используемых организациями для нужд здравоохранения, физической культуры, а также садоводческих и огороднических товариществ.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4190" y="1532937"/>
            <a:ext cx="8442926" cy="6129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 algn="just"/>
            <a:r>
              <a:rPr lang="ru-RU" sz="1000" dirty="0">
                <a:solidFill>
                  <a:schemeClr val="tx1"/>
                </a:solidFill>
              </a:rPr>
              <a:t>Продолжает свое действие новый специальный налоговый режим «Автоматизированная упрощенная система налогообложения» в четырех регионах Российской Федерации, в том числе в Республике Татарстан, установленный в порядке эксперимента для индивидуальных предпринимателей и организаций малого бизнеса (с 1 июля 2022 года по 31 декабря 2027).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36030" y="4551872"/>
            <a:ext cx="8404794" cy="4426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000" dirty="0">
                <a:solidFill>
                  <a:schemeClr val="tx1"/>
                </a:solidFill>
              </a:rPr>
              <a:t>С 2023 года установлены льготы по налогу на имущество организаций для управляющих компаний особых экономических зон  промышленно- производственного типа и управляющих компаний промышленных парков, действующих на территории таких зон. 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29839" y="5108484"/>
            <a:ext cx="8410985" cy="4426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 algn="just">
              <a:defRPr/>
            </a:pPr>
            <a:r>
              <a:rPr lang="ru-RU" sz="1000" dirty="0">
                <a:solidFill>
                  <a:schemeClr val="tx1"/>
                </a:solidFill>
              </a:rPr>
              <a:t>В целях развития предпринимательства, до 1 января 2025 года продлено действие пониженных налоговых ставок по упрощенной системе налогообложения «доходы минус расходы»</a:t>
            </a:r>
            <a:endParaRPr lang="ru-RU" sz="1000" kern="0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52533" y="5624169"/>
            <a:ext cx="8413929" cy="5535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>
                <a:solidFill>
                  <a:schemeClr val="tx1"/>
                </a:solidFill>
              </a:rPr>
              <a:t>До 1 января 2026 года продлено действие пониженных ставок по упрощенной системе налогообложения для </a:t>
            </a:r>
            <a:r>
              <a:rPr lang="en-US" sz="1000" dirty="0">
                <a:solidFill>
                  <a:schemeClr val="tx1"/>
                </a:solidFill>
              </a:rPr>
              <a:t>IT</a:t>
            </a:r>
            <a:r>
              <a:rPr lang="ru-RU" sz="1000" dirty="0">
                <a:solidFill>
                  <a:schemeClr val="tx1"/>
                </a:solidFill>
              </a:rPr>
              <a:t>-компаний, местом осуществления деятельности которых являются города с численностью населения до 7 тысяч человек (</a:t>
            </a:r>
            <a:r>
              <a:rPr lang="ru-RU" sz="1000" dirty="0" err="1">
                <a:solidFill>
                  <a:schemeClr val="tx1"/>
                </a:solidFill>
              </a:rPr>
              <a:t>г.Иннополис</a:t>
            </a:r>
            <a:r>
              <a:rPr lang="ru-RU" sz="1000" dirty="0">
                <a:solidFill>
                  <a:schemeClr val="tx1"/>
                </a:solidFill>
              </a:rPr>
              <a:t>).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29839" y="6250706"/>
            <a:ext cx="8462260" cy="4426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>
              <a:defRPr/>
            </a:pPr>
            <a:r>
              <a:rPr lang="ru-RU" sz="1000" dirty="0">
                <a:solidFill>
                  <a:schemeClr val="tx1"/>
                </a:solidFill>
              </a:rPr>
              <a:t>До 1 января 2027 года продлено действие пониженных ставок по упрощенной системе налогообложения для резидентов технопарка в сфере высоких технологий, осуществляющих деятельность в </a:t>
            </a:r>
            <a:r>
              <a:rPr lang="en-US" sz="1000" dirty="0">
                <a:solidFill>
                  <a:schemeClr val="tx1"/>
                </a:solidFill>
              </a:rPr>
              <a:t>IT-</a:t>
            </a:r>
            <a:r>
              <a:rPr lang="ru-RU" sz="1000" dirty="0">
                <a:solidFill>
                  <a:schemeClr val="tx1"/>
                </a:solidFill>
              </a:rPr>
              <a:t>сфере</a:t>
            </a:r>
            <a:endParaRPr lang="ru-RU" sz="10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84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23949" y="5031939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/>
              <a:t>Адрес: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420015, г. Казань, ул. Пушкина, д. 37</a:t>
            </a:r>
          </a:p>
          <a:p>
            <a:r>
              <a:rPr lang="ru-RU" sz="1400" b="1" dirty="0"/>
              <a:t>Телефон: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+7 (843) 264-79-06, 264-37-45</a:t>
            </a:r>
          </a:p>
          <a:p>
            <a:r>
              <a:rPr lang="ru-RU" sz="1400" b="1" dirty="0"/>
              <a:t>Факс: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+7 (843) 264-78-01</a:t>
            </a:r>
          </a:p>
          <a:p>
            <a:r>
              <a:rPr lang="ru-RU" sz="1400" b="1" dirty="0"/>
              <a:t>E-</a:t>
            </a:r>
            <a:r>
              <a:rPr lang="ru-RU" sz="1400" b="1" dirty="0" err="1"/>
              <a:t>Mail</a:t>
            </a:r>
            <a:r>
              <a:rPr lang="ru-RU" sz="1400" b="1" dirty="0"/>
              <a:t>: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>
                <a:hlinkClick r:id="rId2"/>
              </a:rPr>
              <a:t>minfin@tatar.ru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57811" y="5732442"/>
            <a:ext cx="3159968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accent3"/>
                </a:solidFill>
              </a:rPr>
              <a:t>www.minfin.tatarstan.ru</a:t>
            </a:r>
            <a:endParaRPr lang="ru-RU" sz="2000" b="1" dirty="0">
              <a:solidFill>
                <a:schemeClr val="accent3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14750"/>
          <a:stretch/>
        </p:blipFill>
        <p:spPr>
          <a:xfrm>
            <a:off x="828674" y="323849"/>
            <a:ext cx="8084637" cy="41746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7624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666750" y="123676"/>
            <a:ext cx="8088112" cy="574747"/>
          </a:xfrm>
        </p:spPr>
        <p:txBody>
          <a:bodyPr/>
          <a:lstStyle/>
          <a:p>
            <a:r>
              <a:rPr lang="ru-RU" dirty="0" smtClean="0"/>
              <a:t>Основные характеристики бюджета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82462" y="3057523"/>
            <a:ext cx="7772400" cy="13811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 cap="flat" cmpd="sng" algn="ctr">
            <a:solidFill>
              <a:schemeClr val="accent6"/>
            </a:solidFill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Дефицит бюджета – </a:t>
            </a: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</a:rPr>
              <a:t>превышение расходов бюджета над его доходами</a:t>
            </a:r>
            <a:endParaRPr lang="ru-RU" sz="2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982462" y="4629717"/>
            <a:ext cx="7772400" cy="13519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 smtClean="0">
                <a:latin typeface="Arial" panose="020B0604020202020204" pitchFamily="34" charset="0"/>
              </a:rPr>
              <a:t>Профицит бюджета – </a:t>
            </a:r>
            <a:br>
              <a:rPr lang="ru-RU" sz="2800" b="1" dirty="0" smtClean="0">
                <a:latin typeface="Arial" panose="020B0604020202020204" pitchFamily="34" charset="0"/>
              </a:rPr>
            </a:br>
            <a:r>
              <a:rPr lang="ru-RU" sz="2800" dirty="0" smtClean="0">
                <a:latin typeface="Arial" panose="020B0604020202020204" pitchFamily="34" charset="0"/>
              </a:rPr>
              <a:t>превышение доходов бюджета над его расходами</a:t>
            </a:r>
            <a:endParaRPr lang="ru-RU" sz="2800" dirty="0"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4070" y="931213"/>
            <a:ext cx="7772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u="sng" dirty="0" smtClean="0">
                <a:solidFill>
                  <a:schemeClr val="tx2"/>
                </a:solidFill>
              </a:rPr>
              <a:t>Доходы</a:t>
            </a:r>
            <a:r>
              <a:rPr lang="ru-RU" b="1" dirty="0" smtClean="0"/>
              <a:t> </a:t>
            </a:r>
            <a:r>
              <a:rPr lang="ru-RU" dirty="0" smtClean="0"/>
              <a:t>– </a:t>
            </a:r>
            <a:r>
              <a:rPr lang="ru-RU" i="1" dirty="0">
                <a:solidFill>
                  <a:schemeClr val="accent1"/>
                </a:solidFill>
              </a:rPr>
              <a:t>поступающие в бюджет денежные средства, за исключением средств, являющихся источниками финансирования дефицита </a:t>
            </a:r>
            <a:r>
              <a:rPr lang="ru-RU" i="1" dirty="0" smtClean="0">
                <a:solidFill>
                  <a:schemeClr val="accent1"/>
                </a:solidFill>
              </a:rPr>
              <a:t>бюджета</a:t>
            </a:r>
          </a:p>
          <a:p>
            <a:pPr algn="just"/>
            <a:endParaRPr lang="ru-RU" i="1" dirty="0">
              <a:solidFill>
                <a:schemeClr val="accent1"/>
              </a:solidFill>
            </a:endParaRPr>
          </a:p>
          <a:p>
            <a:pPr algn="just"/>
            <a:r>
              <a:rPr lang="ru-RU" b="1" u="sng" dirty="0" smtClean="0">
                <a:solidFill>
                  <a:schemeClr val="tx2">
                    <a:lumMod val="75000"/>
                  </a:schemeClr>
                </a:solidFill>
              </a:rPr>
              <a:t>Расходы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smtClean="0"/>
              <a:t>– </a:t>
            </a:r>
            <a:r>
              <a:rPr lang="ru-RU" i="1" dirty="0">
                <a:solidFill>
                  <a:schemeClr val="accent1"/>
                </a:solidFill>
              </a:rPr>
              <a:t>выплачиваемые из бюджета денежные средства, за исключением средств, являющихся источниками финансирования дефицита бюджета</a:t>
            </a:r>
          </a:p>
        </p:txBody>
      </p:sp>
    </p:spTree>
    <p:extLst>
      <p:ext uri="{BB962C8B-B14F-4D97-AF65-F5344CB8AC3E}">
        <p14:creationId xmlns:p14="http://schemas.microsoft.com/office/powerpoint/2010/main" val="425278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0"/>
            <a:ext cx="8088112" cy="574747"/>
          </a:xfrm>
        </p:spPr>
        <p:txBody>
          <a:bodyPr>
            <a:noAutofit/>
          </a:bodyPr>
          <a:lstStyle/>
          <a:p>
            <a:r>
              <a:rPr lang="ru-RU" sz="1400" dirty="0" smtClean="0"/>
              <a:t>Динамика основных параметров бюджета Республики Татарстан (тыс. рублей)</a:t>
            </a:r>
            <a:endParaRPr lang="ru-RU" sz="1400" dirty="0"/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4291601090"/>
              </p:ext>
            </p:extLst>
          </p:nvPr>
        </p:nvGraphicFramePr>
        <p:xfrm>
          <a:off x="560037" y="196708"/>
          <a:ext cx="8128699" cy="2359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908396177"/>
              </p:ext>
            </p:extLst>
          </p:nvPr>
        </p:nvGraphicFramePr>
        <p:xfrm>
          <a:off x="689836" y="2419754"/>
          <a:ext cx="8097701" cy="1290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708350188"/>
              </p:ext>
            </p:extLst>
          </p:nvPr>
        </p:nvGraphicFramePr>
        <p:xfrm>
          <a:off x="790575" y="2945205"/>
          <a:ext cx="8100415" cy="2414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790575" y="5034523"/>
            <a:ext cx="7724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0000"/>
                </a:solidFill>
              </a:rPr>
              <a:t>Источники финансирования дефицита бюджета</a:t>
            </a:r>
            <a:br>
              <a:rPr lang="ru-RU" sz="1200" b="1" dirty="0">
                <a:solidFill>
                  <a:srgbClr val="000000"/>
                </a:solidFill>
              </a:rPr>
            </a:br>
            <a:r>
              <a:rPr lang="ru-RU" sz="1200" b="1" dirty="0">
                <a:solidFill>
                  <a:srgbClr val="000000"/>
                </a:solidFill>
              </a:rPr>
              <a:t> Республики Татарстан на </a:t>
            </a:r>
            <a:r>
              <a:rPr lang="ru-RU" sz="1200" b="1" dirty="0" smtClean="0">
                <a:solidFill>
                  <a:srgbClr val="000000"/>
                </a:solidFill>
              </a:rPr>
              <a:t>2023 </a:t>
            </a:r>
            <a:r>
              <a:rPr lang="ru-RU" sz="1200" b="1" dirty="0">
                <a:solidFill>
                  <a:srgbClr val="000000"/>
                </a:solidFill>
              </a:rPr>
              <a:t>- </a:t>
            </a:r>
            <a:r>
              <a:rPr lang="ru-RU" sz="1200" b="1" dirty="0" smtClean="0">
                <a:solidFill>
                  <a:srgbClr val="000000"/>
                </a:solidFill>
              </a:rPr>
              <a:t>2025 </a:t>
            </a:r>
            <a:r>
              <a:rPr lang="ru-RU" sz="1200" b="1" dirty="0">
                <a:solidFill>
                  <a:srgbClr val="000000"/>
                </a:solidFill>
              </a:rPr>
              <a:t>годы (тыс</a:t>
            </a:r>
            <a:r>
              <a:rPr lang="ru-RU" sz="1200" b="1" dirty="0" smtClean="0">
                <a:solidFill>
                  <a:srgbClr val="000000"/>
                </a:solidFill>
              </a:rPr>
              <a:t>. рублей</a:t>
            </a:r>
            <a:r>
              <a:rPr lang="ru-RU" sz="1200" b="1" dirty="0">
                <a:solidFill>
                  <a:srgbClr val="000000"/>
                </a:solidFill>
              </a:rPr>
              <a:t>)</a:t>
            </a:r>
            <a:r>
              <a:rPr lang="ru-RU" sz="1200" dirty="0"/>
              <a:t> 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692782"/>
              </p:ext>
            </p:extLst>
          </p:nvPr>
        </p:nvGraphicFramePr>
        <p:xfrm>
          <a:off x="510071" y="5597495"/>
          <a:ext cx="8457232" cy="113919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155902"/>
                <a:gridCol w="1194305"/>
                <a:gridCol w="999030"/>
                <a:gridCol w="1107995"/>
              </a:tblGrid>
              <a:tr h="12558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Наименование показателя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 год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2025 год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2026 год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685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Бюджетные  кредиты  из  других  бюджетов  бюджетной системы Российской Федерации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-16 111 859,3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-8 635 327,6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-9 589 727,5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22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Изменение остатков средств на счетах по учету средств бюджетов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16 111 859,3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18 630 093,2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25 958 276,1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7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Иные источники внутреннего финансирования дефицитов бюджетов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6 192 920,5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8 301 523,2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7 891 193,0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745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Источники внешнего финансирования дефицитов бюджетов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-6 192 920,5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-5 798 328,5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-5 387 998,3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30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ИТОГО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12 497 960,3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18 871 743,3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840782" y="4612453"/>
            <a:ext cx="1038725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900" b="1" dirty="0" smtClean="0"/>
              <a:t>Профицит РФ: </a:t>
            </a:r>
          </a:p>
          <a:p>
            <a:pPr algn="ctr"/>
            <a:r>
              <a:rPr lang="ru-RU" sz="900" b="1" dirty="0" smtClean="0"/>
              <a:t>+15 004 574,6</a:t>
            </a:r>
            <a:endParaRPr lang="ru-RU" sz="900" b="1" dirty="0"/>
          </a:p>
        </p:txBody>
      </p:sp>
    </p:spTree>
    <p:extLst>
      <p:ext uri="{BB962C8B-B14F-4D97-AF65-F5344CB8AC3E}">
        <p14:creationId xmlns:p14="http://schemas.microsoft.com/office/powerpoint/2010/main" val="191840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9"/>
            <a:ext cx="8115300" cy="354012"/>
          </a:xfrm>
        </p:spPr>
        <p:txBody>
          <a:bodyPr>
            <a:noAutofit/>
          </a:bodyPr>
          <a:lstStyle/>
          <a:p>
            <a:r>
              <a:rPr lang="ru-RU" sz="2000" dirty="0"/>
              <a:t>ИЗ ЧЕГО СКЛАДЫВАЮТСЯ ДОХОДЫ БЮДЖЕТА?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990099"/>
              </p:ext>
            </p:extLst>
          </p:nvPr>
        </p:nvGraphicFramePr>
        <p:xfrm>
          <a:off x="704850" y="476250"/>
          <a:ext cx="8296275" cy="28845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96275"/>
              </a:tblGrid>
              <a:tr h="2060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НАЛОГОВЫЕ ДОХОДЫ</a:t>
                      </a:r>
                      <a:endParaRPr lang="ru-RU" sz="1300" b="1" i="0" u="none" strike="noStrike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68" marR="6868" marT="6868" marB="0" anchor="ctr">
                    <a:noFill/>
                  </a:tcPr>
                </a:tc>
              </a:tr>
              <a:tr h="61811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dirty="0" smtClean="0"/>
                        <a:t>Доходы от предусмотренных законодательством Российской Федерации федеральных налогов и сборов, в том числе от налогов, предусмотренных специальными налоговыми режимами, и законодательством Республики Татарстан от региональных налогов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68" marR="6868" marT="6868" marB="0" anchor="b">
                    <a:noFill/>
                  </a:tcPr>
                </a:tc>
              </a:tr>
              <a:tr h="206039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68" marR="6868" marT="6868" marB="0" anchor="b">
                    <a:noFill/>
                  </a:tcPr>
                </a:tc>
              </a:tr>
              <a:tr h="2060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НЕНАЛОГОВЫЕ ДОХОДЫ</a:t>
                      </a:r>
                      <a:endParaRPr lang="ru-RU" sz="1300" b="1" i="0" u="none" strike="noStrike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68" marR="6868" marT="6868" marB="0" anchor="ctr">
                    <a:noFill/>
                  </a:tcPr>
                </a:tc>
              </a:tr>
              <a:tr h="618116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Платежи,  которые  включают  в  себя возмездные  операции  от  прямого предоставления  государством  в пользование  имущества  и природных  ресурсов,  от  различного вида  услуг,  а  также  платежи  в  виде штрафов  или  иных  санкций  за нарушение  законодательства</a:t>
                      </a:r>
                      <a:endParaRPr lang="ru-RU" sz="1200" dirty="0"/>
                    </a:p>
                  </a:txBody>
                  <a:tcPr marL="6868" marR="6868" marT="6868" marB="0" anchor="b">
                    <a:noFill/>
                  </a:tcPr>
                </a:tc>
              </a:tr>
              <a:tr h="206039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68" marR="6868" marT="6868" marB="0" anchor="b">
                    <a:noFill/>
                  </a:tcPr>
                </a:tc>
              </a:tr>
              <a:tr h="2060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БЕЗВОЗМЕЗДНЫЕ ПОСТУПЛЕНИЯ</a:t>
                      </a:r>
                      <a:endParaRPr lang="ru-RU" sz="1300" b="1" i="0" u="none" strike="noStrike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68" marR="6868" marT="6868" marB="0" anchor="ctr">
                    <a:noFill/>
                  </a:tcPr>
                </a:tc>
              </a:tr>
              <a:tr h="618116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Поступающие  в  бюджет денежные  средства  на безвозвратной  и  безвозмездной основе  из  федерального  бюджета (межбюджетные  трансферты  в виде  дотаций,  субсидий, субвенций и иных межбюджетных трансфертов),  а  также  перечисления от  физических  и  юридических лиц</a:t>
                      </a:r>
                      <a:endParaRPr lang="ru-RU" sz="1200" dirty="0"/>
                    </a:p>
                  </a:txBody>
                  <a:tcPr marL="6868" marR="6868" marT="6868" marB="0" anchor="b"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672921"/>
              </p:ext>
            </p:extLst>
          </p:nvPr>
        </p:nvGraphicFramePr>
        <p:xfrm>
          <a:off x="661987" y="3963508"/>
          <a:ext cx="8381999" cy="256785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819664"/>
                <a:gridCol w="1112467"/>
                <a:gridCol w="1112467"/>
                <a:gridCol w="1084740"/>
                <a:gridCol w="1085850"/>
                <a:gridCol w="1166811"/>
              </a:tblGrid>
              <a:tr h="4813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ДОХОДЫ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2022 год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(факт)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2023 год </a:t>
                      </a:r>
                      <a:b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(отчет)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2024 год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2025 год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2026 год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551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u="none" strike="noStrike" dirty="0">
                          <a:effectLst/>
                        </a:rPr>
                        <a:t>ВСЕГО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452 715 259,1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486 843 482,8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399 599 130,1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403 592 206,9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427 404 227,9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7808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НАЛОГОВЫЕ И НЕНАЛОГОВЫЕ ДОХОДЫ, </a:t>
                      </a:r>
                      <a:br>
                        <a:rPr lang="ru-RU" sz="1100" u="none" strike="noStrike" dirty="0">
                          <a:effectLst/>
                        </a:rPr>
                      </a:br>
                      <a:r>
                        <a:rPr lang="ru-RU" sz="1100" u="none" strike="noStrike" dirty="0">
                          <a:effectLst/>
                        </a:rPr>
                        <a:t>в том числе: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366 605 894,8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407 156 002,4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332 079 393,6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348 324 631,1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364 549 832,7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51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 - налоговые доходы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344 313 807,6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382 546 169,9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314 794 367,6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331 400 801,1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350 965 360,7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51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 - неналоговые доходы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22 292 087,2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24 609 832,5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17 285 026,0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16 923 830,0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13 584 472,0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103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БЕЗВОЗМЕЗДНЫЕ ПОСТУПЛЕНИЯ, </a:t>
                      </a:r>
                      <a:br>
                        <a:rPr lang="ru-RU" sz="1100" u="none" strike="noStrike" dirty="0">
                          <a:effectLst/>
                        </a:rPr>
                      </a:br>
                      <a:r>
                        <a:rPr lang="ru-RU" sz="1100" u="none" strike="noStrike" dirty="0">
                          <a:effectLst/>
                        </a:rPr>
                        <a:t>в том числе: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86 109 364,3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79 687 480,4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67 519 736,5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267 575,8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62 854 395,2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7111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 - безвозмездные поступления от федерального бюджета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83 613 774,6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76 298 830,3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67 397 955,1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55 051 738,3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62 629 393,2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551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 - прочие безвозмездные поступления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495 589,7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3 388 650,1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121 781,4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215 837,5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225 002,0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04849" y="3440288"/>
            <a:ext cx="82962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Структура доходов бюджета Республики Татарстан</a:t>
            </a:r>
            <a:r>
              <a:rPr lang="ru-RU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12527" y="3655731"/>
            <a:ext cx="1188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err="1" smtClean="0"/>
              <a:t>тыс.рублей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101536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9"/>
            <a:ext cx="8115300" cy="354012"/>
          </a:xfrm>
        </p:spPr>
        <p:txBody>
          <a:bodyPr>
            <a:noAutofit/>
          </a:bodyPr>
          <a:lstStyle/>
          <a:p>
            <a:r>
              <a:rPr lang="ru-RU" sz="1800" dirty="0"/>
              <a:t>Налоговые доходы Республики Татарстан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151100"/>
              </p:ext>
            </p:extLst>
          </p:nvPr>
        </p:nvGraphicFramePr>
        <p:xfrm>
          <a:off x="600073" y="615981"/>
          <a:ext cx="8381999" cy="4851476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809877"/>
                <a:gridCol w="1122254"/>
                <a:gridCol w="1112467"/>
                <a:gridCol w="1112467"/>
                <a:gridCol w="1112467"/>
                <a:gridCol w="1112467"/>
              </a:tblGrid>
              <a:tr h="3527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Налоговые</a:t>
                      </a:r>
                      <a:r>
                        <a:rPr lang="en-US" sz="1400" b="1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доходы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(факт)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2023 год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(отчет)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2024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2025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2026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916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Всего налоговые доходы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344 313 807,6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382 546 169,9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314 794 367,6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331 400 801,1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350 965 360,7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471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Налог на прибыль организаций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166 083 999,0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182 901 538,6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112 821 000,0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118 462 050,0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125 570 000,0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097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Налог на доходы физических лиц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80 797 965,3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96 895 533,8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96 447 420,2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103 551 345,6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111 074 382,8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430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41 336 082,7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40 360 029,6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41 439 668,5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43 008 931,9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44 477 112,6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701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Налог, взимаемый в связи с применением упрощенной системы налогообложения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13 840 561,9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15 206 026,0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15 939 098,0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16 576 662,7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17 239 726,0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556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Налог на профессиональный доход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942 825,9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1 425 726,7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1 300 000,0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1 300 000,0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1 300 000,0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687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Налог, взимаемый в связи с применением специального налогового режима "Автоматизированная упрощенная система налогообложения"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2 699,7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77 212,2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46 100,0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46 100,0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46 100,0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788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Налог на имущество организаций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33 858 551,3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38 147 907,5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39 141 573,9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40 589 812,1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43 187 560,1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992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Транспортный налог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6 646 124,1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6 689 676,6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6 915 130,0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7 115 668,8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7 322 023,2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992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Налог на игорный бизнес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5 731,9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6 543,7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5 964,0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5 964,0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5 964,0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658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Налог на добычу полезных ископаемых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8 371,2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14 855,0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8 966,0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8 966,0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8 966,0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7970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Сборы за пользование объектами животного мира и за пользование объектами водных биологических ресурсов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1 869,7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2 134,0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992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пошлина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789 138,2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818 986,8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727 447,0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733 300,0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731 526,0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753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Задолженность и перерасчеты по отмененным налогам, сборами иным обязательным платежам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-113,3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793477" y="308204"/>
            <a:ext cx="1238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тыс. рублей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341976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2555" y="620785"/>
            <a:ext cx="8235696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Безвозмездные поступления включают в себя:</a:t>
            </a:r>
          </a:p>
          <a:p>
            <a:pPr algn="just"/>
            <a:endParaRPr lang="ru-RU" dirty="0" smtClean="0"/>
          </a:p>
          <a:p>
            <a:pPr algn="just"/>
            <a:r>
              <a:rPr lang="ru-RU" sz="1400" b="1" dirty="0" smtClean="0">
                <a:solidFill>
                  <a:schemeClr val="accent1"/>
                </a:solidFill>
              </a:rPr>
              <a:t>Межбюджетные трансферты </a:t>
            </a:r>
            <a:r>
              <a:rPr lang="ru-RU" sz="1400" dirty="0"/>
              <a:t>- средства, предоставляемые одним бюджетом бюджетной системы Российской Федерации </a:t>
            </a:r>
            <a:r>
              <a:rPr lang="ru-RU" sz="1400" dirty="0" smtClean="0"/>
              <a:t>другому </a:t>
            </a:r>
            <a:r>
              <a:rPr lang="ru-RU" sz="1400" dirty="0"/>
              <a:t>бюджету бюджетной системы Российской </a:t>
            </a:r>
            <a:r>
              <a:rPr lang="ru-RU" sz="1400" dirty="0" smtClean="0"/>
              <a:t>Федерации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b="1" dirty="0" smtClean="0">
                <a:solidFill>
                  <a:schemeClr val="accent1"/>
                </a:solidFill>
              </a:rPr>
              <a:t>Дотации</a:t>
            </a:r>
            <a:r>
              <a:rPr lang="ru-RU" sz="1400" b="1" dirty="0" smtClean="0"/>
              <a:t> </a:t>
            </a:r>
            <a:r>
              <a:rPr lang="ru-RU" sz="1400" dirty="0"/>
              <a:t>- межбюджетные трансферты, предоставляемые на безвозмездной и безвозвратной основе без установления направлений </a:t>
            </a:r>
            <a:r>
              <a:rPr lang="ru-RU" sz="1400" dirty="0" smtClean="0"/>
              <a:t>и </a:t>
            </a:r>
            <a:r>
              <a:rPr lang="ru-RU" sz="1400" dirty="0"/>
              <a:t>(или) условий их использования</a:t>
            </a:r>
            <a:endParaRPr lang="ru-RU" sz="1400" dirty="0" smtClean="0"/>
          </a:p>
          <a:p>
            <a:pPr algn="just"/>
            <a:endParaRPr lang="ru-RU" sz="1400" dirty="0" smtClean="0"/>
          </a:p>
          <a:p>
            <a:pPr algn="just"/>
            <a:r>
              <a:rPr lang="ru-RU" sz="1400" b="1" dirty="0">
                <a:solidFill>
                  <a:schemeClr val="accent1"/>
                </a:solidFill>
              </a:rPr>
              <a:t>Субсидии</a:t>
            </a:r>
            <a:r>
              <a:rPr lang="ru-RU" sz="1400" b="1" dirty="0" smtClean="0"/>
              <a:t> </a:t>
            </a:r>
            <a:r>
              <a:rPr lang="ru-RU" sz="1400" dirty="0"/>
              <a:t>- межбюджетные трансферты, предоставляемые в целях </a:t>
            </a:r>
            <a:r>
              <a:rPr lang="ru-RU" sz="1400" dirty="0" err="1" smtClean="0"/>
              <a:t>софинансирования</a:t>
            </a:r>
            <a:r>
              <a:rPr lang="ru-RU" sz="1400" dirty="0" smtClean="0"/>
              <a:t> </a:t>
            </a:r>
            <a:r>
              <a:rPr lang="ru-RU" sz="1400" dirty="0"/>
              <a:t>расходных обязательств, возникающих при </a:t>
            </a:r>
            <a:r>
              <a:rPr lang="ru-RU" sz="1400" dirty="0" smtClean="0"/>
              <a:t>выполнении </a:t>
            </a:r>
            <a:r>
              <a:rPr lang="ru-RU" sz="1400" dirty="0"/>
              <a:t>полномочий органов государственной власти субъектов РФ по предметам ведения субъектов РФ и предметам </a:t>
            </a:r>
            <a:r>
              <a:rPr lang="ru-RU" sz="1400" dirty="0" smtClean="0"/>
              <a:t>совместного </a:t>
            </a:r>
            <a:r>
              <a:rPr lang="ru-RU" sz="1400" dirty="0"/>
              <a:t>ведения РФ и субъектов РФ, и расходных обязательств по выполнению полномочий органов местного самоуправления по </a:t>
            </a:r>
            <a:r>
              <a:rPr lang="ru-RU" sz="1400" dirty="0" smtClean="0"/>
              <a:t>вопросам </a:t>
            </a:r>
            <a:r>
              <a:rPr lang="ru-RU" sz="1400" dirty="0"/>
              <a:t>местного значения</a:t>
            </a:r>
            <a:endParaRPr lang="ru-RU" sz="1400" dirty="0" smtClean="0"/>
          </a:p>
          <a:p>
            <a:pPr algn="just"/>
            <a:endParaRPr lang="ru-RU" sz="1400" dirty="0" smtClean="0">
              <a:solidFill>
                <a:schemeClr val="accent1"/>
              </a:solidFill>
            </a:endParaRPr>
          </a:p>
          <a:p>
            <a:pPr algn="just"/>
            <a:r>
              <a:rPr lang="ru-RU" sz="1400" b="1" dirty="0" smtClean="0">
                <a:solidFill>
                  <a:schemeClr val="accent1"/>
                </a:solidFill>
              </a:rPr>
              <a:t>Субвенции </a:t>
            </a:r>
            <a:r>
              <a:rPr lang="ru-RU" sz="1400" dirty="0" smtClean="0"/>
              <a:t>- межбюджетные </a:t>
            </a:r>
            <a:r>
              <a:rPr lang="ru-RU" sz="1400" dirty="0"/>
              <a:t>трансферты, предоставляемые бюджетам субъектов Российской Федерации в целях финансового </a:t>
            </a:r>
            <a:r>
              <a:rPr lang="ru-RU" sz="1400" dirty="0" smtClean="0"/>
              <a:t>обеспечения </a:t>
            </a:r>
            <a:r>
              <a:rPr lang="ru-RU" sz="1400" dirty="0"/>
              <a:t>расходных обязательств субъектов РФ и (или) муниципальных образований, возникающих при выполнении полномочий </a:t>
            </a:r>
            <a:r>
              <a:rPr lang="ru-RU" sz="1400" dirty="0" smtClean="0"/>
              <a:t>РФ</a:t>
            </a:r>
            <a:r>
              <a:rPr lang="ru-RU" sz="1400" dirty="0"/>
              <a:t>, переданных для осуществления органам государственной власти субъектов </a:t>
            </a:r>
            <a:r>
              <a:rPr lang="ru-RU" sz="1400" dirty="0" smtClean="0"/>
              <a:t>РФ </a:t>
            </a:r>
            <a:r>
              <a:rPr lang="ru-RU" sz="1400" dirty="0"/>
              <a:t>и (или) органам местного </a:t>
            </a:r>
            <a:r>
              <a:rPr lang="ru-RU" sz="1400" dirty="0" smtClean="0"/>
              <a:t>самоуправления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b="1" dirty="0">
                <a:solidFill>
                  <a:schemeClr val="accent1"/>
                </a:solidFill>
              </a:rPr>
              <a:t>Иные межбюджетные </a:t>
            </a:r>
            <a:r>
              <a:rPr lang="ru-RU" sz="1400" b="1" dirty="0" smtClean="0">
                <a:solidFill>
                  <a:schemeClr val="accent1"/>
                </a:solidFill>
              </a:rPr>
              <a:t>трансферы</a:t>
            </a:r>
            <a:r>
              <a:rPr lang="ru-RU" sz="1400" dirty="0" smtClean="0"/>
              <a:t> предоставляются в случаях и порядке, которые предусмотрены соответствующими правовыми актами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b="1" dirty="0">
                <a:solidFill>
                  <a:schemeClr val="accent1"/>
                </a:solidFill>
              </a:rPr>
              <a:t>Безвозмездные поступления </a:t>
            </a:r>
            <a:r>
              <a:rPr lang="ru-RU" sz="1400" dirty="0" smtClean="0"/>
              <a:t>– поступления от физических и юридических лиц, международных организаций и правительства иностранных государств, в том числе добровольные пожертвования</a:t>
            </a:r>
            <a:endParaRPr lang="ru-RU" sz="1400" dirty="0"/>
          </a:p>
        </p:txBody>
      </p:sp>
      <p:sp>
        <p:nvSpPr>
          <p:cNvPr id="6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574747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Безвозмездные поступления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682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2000" dirty="0"/>
              <a:t>Безвозмездные поступления</a:t>
            </a: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695963"/>
              </p:ext>
            </p:extLst>
          </p:nvPr>
        </p:nvGraphicFramePr>
        <p:xfrm>
          <a:off x="644723" y="504660"/>
          <a:ext cx="8381998" cy="534143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514727"/>
                <a:gridCol w="996043"/>
                <a:gridCol w="947057"/>
                <a:gridCol w="938893"/>
                <a:gridCol w="1001695"/>
                <a:gridCol w="983583"/>
              </a:tblGrid>
              <a:tr h="43559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Безвозмездные поступления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2022 год</a:t>
                      </a:r>
                    </a:p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(факт)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2023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год </a:t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(отчет)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2024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год</a:t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2025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год</a:t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2026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год</a:t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668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86 109 364,3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79 687 480,4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67 519 736,5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55 267 575,8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62 854 395,2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42249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Межбюджетные трансферты, получаемые от федерального бюджета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83 211 818,9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74 348 283,0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67 150 724,5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55 051 738,3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62 629 393,2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95763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Дотации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984 327,1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283 970,0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681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Субсидии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42 162 949,5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39 702 656,9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57 614 100,7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45 084 172,7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52 563 269,8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681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Субвенции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9 791 892,9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6 055 861,3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6 841 115,5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7 234 009,7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7 307 737,1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681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Иные межбюджетные трансферты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30 272 649,4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28 305 794,8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2 695 508,3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2 733 555,9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2 758 386,3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8348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Межбюджетные трансферты, получаемые от бюджета Фонда пенсионного и социального страхования Российской Федерации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3 418,1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1 073,4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7880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Иные межбюджетные трансферты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3 418,1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1 073,4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2249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Безвозмездные поступления, получаемые от публично-правовой компании "Фонд развития территорий" </a:t>
                      </a:r>
                      <a:b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(в 2022 году - государственная корпорация – Фонд содействия реформированию жилищно-коммунального хозяйства)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312 295,5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1 246 808,3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42249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Безвозмездные поступления, получаемые от государственной корпорации развития "ВЭБ.РФ"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86 242,1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702 665,6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247 230,6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78545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Прочие безвозмездные поступления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706 567,8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342 793,9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87105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Доходы бюджетов бюджетной системы Российской Федерации от возврата остатков субсидий, субвенций и иных межбюджетных трансфертов, имеющих целевое назначение, прошлых лет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1 887 005,9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3 105 766,6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86681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-204 072,7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-179 488,7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0233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Отрицательные трансферты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106 088,7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119 578,3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121 781,4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215 837,5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225 002,0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55763" y="196883"/>
            <a:ext cx="1238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тыс. рублей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282443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85291" y="0"/>
            <a:ext cx="838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Тезисы доклада Министра финансов Республики Татарстан </a:t>
            </a:r>
            <a:br>
              <a:rPr lang="ru-RU" sz="20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Радика </a:t>
            </a:r>
            <a:r>
              <a:rPr lang="ru-RU" sz="2000" b="1" dirty="0" err="1" smtClean="0">
                <a:solidFill>
                  <a:srgbClr val="FF0000"/>
                </a:solidFill>
                <a:latin typeface="Garamond" panose="02020404030301010803" pitchFamily="18" charset="0"/>
              </a:rPr>
              <a:t>Рауфовича</a:t>
            </a:r>
            <a:r>
              <a:rPr lang="ru-RU" sz="20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latin typeface="Garamond" panose="02020404030301010803" pitchFamily="18" charset="0"/>
              </a:rPr>
              <a:t>Гайзатуллина</a:t>
            </a:r>
            <a:r>
              <a:rPr lang="ru-RU" sz="20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 на сессии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Государственного Совета Республики Татарстан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b="1" dirty="0">
              <a:solidFill>
                <a:schemeClr val="accent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69404" y="2510880"/>
            <a:ext cx="5617456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/>
            <a:endParaRPr lang="ru-RU" sz="1250" dirty="0">
              <a:solidFill>
                <a:srgbClr val="FFC000"/>
              </a:solidFill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1" y="1323439"/>
            <a:ext cx="2684113" cy="237488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169404" y="825522"/>
            <a:ext cx="5687158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/>
            <a:endParaRPr lang="ru-RU" sz="1400" dirty="0" smtClean="0">
              <a:latin typeface="Garamond" panose="02020404030301010803" pitchFamily="18" charset="0"/>
            </a:endParaRPr>
          </a:p>
          <a:p>
            <a:pPr indent="450215" algn="just"/>
            <a:r>
              <a:rPr lang="ru-RU" sz="1250" dirty="0" smtClean="0">
                <a:cs typeface="Arial" panose="020B0604020202020204" pitchFamily="34" charset="0"/>
              </a:rPr>
              <a:t>В </a:t>
            </a:r>
            <a:r>
              <a:rPr lang="ru-RU" sz="1250" dirty="0">
                <a:cs typeface="Arial" panose="020B0604020202020204" pitchFamily="34" charset="0"/>
              </a:rPr>
              <a:t>соответствии со статьёй 94 Конституции республики и статьёй 61 Бюджетного Кодекса Республики Татарстан </a:t>
            </a:r>
            <a:r>
              <a:rPr lang="ru-RU" sz="1250" dirty="0" err="1" smtClean="0">
                <a:cs typeface="Arial" panose="020B0604020202020204" pitchFamily="34" charset="0"/>
              </a:rPr>
              <a:t>Раисом</a:t>
            </a:r>
            <a:r>
              <a:rPr lang="ru-RU" sz="1250" dirty="0" smtClean="0">
                <a:cs typeface="Arial" panose="020B0604020202020204" pitchFamily="34" charset="0"/>
              </a:rPr>
              <a:t> Республики Татарстан </a:t>
            </a:r>
            <a:r>
              <a:rPr lang="ru-RU" sz="1250" dirty="0">
                <a:cs typeface="Arial" panose="020B0604020202020204" pitchFamily="34" charset="0"/>
              </a:rPr>
              <a:t>внесен на рассмотрение Государственного Совета законопроект о бюджете на </a:t>
            </a:r>
            <a:r>
              <a:rPr lang="ru-RU" sz="1250" dirty="0" smtClean="0">
                <a:cs typeface="Arial" panose="020B0604020202020204" pitchFamily="34" charset="0"/>
              </a:rPr>
              <a:t> 2024 </a:t>
            </a:r>
            <a:r>
              <a:rPr lang="ru-RU" sz="1250" dirty="0">
                <a:cs typeface="Arial" panose="020B0604020202020204" pitchFamily="34" charset="0"/>
              </a:rPr>
              <a:t>год и плановый период </a:t>
            </a:r>
            <a:r>
              <a:rPr lang="ru-RU" sz="1250" dirty="0" smtClean="0">
                <a:cs typeface="Arial" panose="020B0604020202020204" pitchFamily="34" charset="0"/>
              </a:rPr>
              <a:t>2025 и 2026 годов</a:t>
            </a:r>
            <a:r>
              <a:rPr lang="tt-RU" sz="1250" dirty="0">
                <a:cs typeface="Arial" panose="020B0604020202020204" pitchFamily="34" charset="0"/>
              </a:rPr>
              <a:t>.</a:t>
            </a:r>
            <a:endParaRPr lang="ru-RU" sz="1250" dirty="0">
              <a:cs typeface="Arial" panose="020B0604020202020204" pitchFamily="34" charset="0"/>
            </a:endParaRPr>
          </a:p>
          <a:p>
            <a:pPr indent="450215" algn="just"/>
            <a:r>
              <a:rPr lang="ru-RU" sz="1250" dirty="0">
                <a:cs typeface="Arial" panose="020B0604020202020204" pitchFamily="34" charset="0"/>
              </a:rPr>
              <a:t>Проект закона Республики Татарстан о бюджете подготовлен в соответствии с требованиями, установленными Бюджетным кодексом Российской Федерации и Бюджетным кодексом Республики Татарстан.</a:t>
            </a:r>
          </a:p>
          <a:p>
            <a:pPr indent="450215" algn="just"/>
            <a:r>
              <a:rPr lang="ru-RU" sz="1250" dirty="0">
                <a:cs typeface="Arial" panose="020B0604020202020204" pitchFamily="34" charset="0"/>
              </a:rPr>
              <a:t>В структуре законопроекта </a:t>
            </a:r>
            <a:r>
              <a:rPr lang="ru-RU" sz="1250" dirty="0" smtClean="0">
                <a:cs typeface="Arial" panose="020B0604020202020204" pitchFamily="34" charset="0"/>
              </a:rPr>
              <a:t>2</a:t>
            </a:r>
            <a:r>
              <a:rPr lang="en-US" sz="1250" dirty="0" smtClean="0">
                <a:cs typeface="Arial" panose="020B0604020202020204" pitchFamily="34" charset="0"/>
              </a:rPr>
              <a:t>3</a:t>
            </a:r>
            <a:r>
              <a:rPr lang="ru-RU" sz="1250" dirty="0" smtClean="0">
                <a:cs typeface="Arial" panose="020B0604020202020204" pitchFamily="34" charset="0"/>
              </a:rPr>
              <a:t> </a:t>
            </a:r>
            <a:r>
              <a:rPr lang="ru-RU" sz="1250" dirty="0">
                <a:cs typeface="Arial" panose="020B0604020202020204" pitchFamily="34" charset="0"/>
              </a:rPr>
              <a:t>статьи и </a:t>
            </a:r>
            <a:r>
              <a:rPr lang="ru-RU" sz="1250" dirty="0" smtClean="0">
                <a:cs typeface="Arial" panose="020B0604020202020204" pitchFamily="34" charset="0"/>
              </a:rPr>
              <a:t>43 приложения. </a:t>
            </a:r>
            <a:r>
              <a:rPr lang="ru-RU" sz="1250" dirty="0">
                <a:cs typeface="Arial" panose="020B0604020202020204" pitchFamily="34" charset="0"/>
              </a:rPr>
              <a:t>К законопроекту прилагаются документы и материалы, предусмотренные Бюджетным кодексом. </a:t>
            </a:r>
            <a:endParaRPr lang="ru-RU" sz="1250" dirty="0" smtClean="0">
              <a:cs typeface="Arial" panose="020B0604020202020204" pitchFamily="34" charset="0"/>
            </a:endParaRPr>
          </a:p>
          <a:p>
            <a:pPr indent="450215" algn="just"/>
            <a:r>
              <a:rPr lang="ru-RU" sz="1250" dirty="0" smtClean="0">
                <a:cs typeface="Arial" panose="020B0604020202020204" pitchFamily="34" charset="0"/>
              </a:rPr>
              <a:t>В </a:t>
            </a:r>
            <a:r>
              <a:rPr lang="ru-RU" sz="1250" dirty="0">
                <a:cs typeface="Arial" panose="020B0604020202020204" pitchFamily="34" charset="0"/>
              </a:rPr>
              <a:t>рамках формирования бюджета по расходам проведены совещания по рассмотрению предложений </a:t>
            </a:r>
            <a:r>
              <a:rPr lang="ru-RU" sz="1250" dirty="0" smtClean="0">
                <a:cs typeface="Arial" panose="020B0604020202020204" pitchFamily="34" charset="0"/>
              </a:rPr>
              <a:t>республиканских министерств и </a:t>
            </a:r>
            <a:r>
              <a:rPr lang="ru-RU" sz="1250" dirty="0">
                <a:cs typeface="Arial" panose="020B0604020202020204" pitchFamily="34" charset="0"/>
              </a:rPr>
              <a:t>ведомств, а также муниципальных районов и городских округов.  </a:t>
            </a:r>
            <a:r>
              <a:rPr lang="ru-RU" sz="1250" dirty="0" smtClean="0">
                <a:ea typeface="Calibri" panose="020F0502020204030204" pitchFamily="34" charset="0"/>
              </a:rPr>
              <a:t> </a:t>
            </a:r>
            <a:endParaRPr lang="ru-RU" sz="1250" dirty="0">
              <a:effectLst/>
              <a:ea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5291" y="3836257"/>
            <a:ext cx="822657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/>
            <a:r>
              <a:rPr lang="ru-RU" sz="1250" dirty="0" smtClean="0">
                <a:cs typeface="Arial" panose="020B0604020202020204" pitchFamily="34" charset="0"/>
              </a:rPr>
              <a:t>В результате совместной работы прогноз бюджета в сценарных условиях согласован с муниципалитетами и главными распорядителями бюджетных средств без разногласий. </a:t>
            </a:r>
          </a:p>
          <a:p>
            <a:pPr indent="450215" algn="just"/>
            <a:r>
              <a:rPr lang="ru-RU" sz="1250" dirty="0">
                <a:cs typeface="Arial" panose="020B0604020202020204" pitchFamily="34" charset="0"/>
              </a:rPr>
              <a:t>Таким образом, составлены проекты на </a:t>
            </a:r>
            <a:r>
              <a:rPr lang="ru-RU" sz="1250" dirty="0" smtClean="0">
                <a:cs typeface="Arial" panose="020B0604020202020204" pitchFamily="34" charset="0"/>
              </a:rPr>
              <a:t>2024 </a:t>
            </a:r>
            <a:r>
              <a:rPr lang="ru-RU" sz="1250" dirty="0">
                <a:cs typeface="Arial" panose="020B0604020202020204" pitchFamily="34" charset="0"/>
              </a:rPr>
              <a:t>– </a:t>
            </a:r>
            <a:r>
              <a:rPr lang="ru-RU" sz="1250" dirty="0" smtClean="0">
                <a:cs typeface="Arial" panose="020B0604020202020204" pitchFamily="34" charset="0"/>
              </a:rPr>
              <a:t>2026 </a:t>
            </a:r>
            <a:r>
              <a:rPr lang="ru-RU" sz="1250" dirty="0">
                <a:cs typeface="Arial" panose="020B0604020202020204" pitchFamily="34" charset="0"/>
              </a:rPr>
              <a:t>годы бюджета Республики Татарстан, 45-ти бюджетов муниципальных районов и городских округов, 911-ти бюджетов поселений. Все бюджеты муниципальных образований прогнозируются бездефицитными.</a:t>
            </a:r>
          </a:p>
          <a:p>
            <a:pPr indent="450215" algn="just"/>
            <a:r>
              <a:rPr lang="ru-RU" sz="1250" dirty="0" smtClean="0">
                <a:cs typeface="Arial" panose="020B0604020202020204" pitchFamily="34" charset="0"/>
              </a:rPr>
              <a:t>В 2024 </a:t>
            </a:r>
            <a:r>
              <a:rPr lang="ru-RU" sz="1250" dirty="0">
                <a:cs typeface="Arial" panose="020B0604020202020204" pitchFamily="34" charset="0"/>
              </a:rPr>
              <a:t>году продолжится распределение расходов по государственным </a:t>
            </a:r>
            <a:r>
              <a:rPr lang="ru-RU" sz="1250" dirty="0" smtClean="0">
                <a:cs typeface="Arial" panose="020B0604020202020204" pitchFamily="34" charset="0"/>
              </a:rPr>
              <a:t>программам и отражение </a:t>
            </a:r>
            <a:r>
              <a:rPr lang="ru-RU" sz="1250" dirty="0">
                <a:cs typeface="Arial" panose="020B0604020202020204" pitchFamily="34" charset="0"/>
              </a:rPr>
              <a:t>в составе государственных программ национальных и федеральных проектов</a:t>
            </a:r>
            <a:r>
              <a:rPr lang="ru-RU" sz="1250" dirty="0" smtClean="0">
                <a:cs typeface="Arial" panose="020B0604020202020204" pitchFamily="34" charset="0"/>
              </a:rPr>
              <a:t>. </a:t>
            </a:r>
            <a:r>
              <a:rPr lang="ru-RU" sz="1250" dirty="0">
                <a:cs typeface="Arial" panose="020B0604020202020204" pitchFamily="34" charset="0"/>
              </a:rPr>
              <a:t>По </a:t>
            </a:r>
            <a:r>
              <a:rPr lang="ru-RU" sz="1250" dirty="0" smtClean="0">
                <a:cs typeface="Arial" panose="020B0604020202020204" pitchFamily="34" charset="0"/>
              </a:rPr>
              <a:t>предварительному прогнозу </a:t>
            </a:r>
            <a:r>
              <a:rPr lang="ru-RU" sz="1250" dirty="0">
                <a:cs typeface="Arial" panose="020B0604020202020204" pitchFamily="34" charset="0"/>
              </a:rPr>
              <a:t>программами будет охвачено порядка </a:t>
            </a:r>
            <a:r>
              <a:rPr lang="ru-RU" sz="1250" dirty="0" smtClean="0">
                <a:cs typeface="Arial" panose="020B0604020202020204" pitchFamily="34" charset="0"/>
              </a:rPr>
              <a:t>90 </a:t>
            </a:r>
            <a:r>
              <a:rPr lang="ru-RU" sz="1250" dirty="0">
                <a:cs typeface="Arial" panose="020B0604020202020204" pitchFamily="34" charset="0"/>
              </a:rPr>
              <a:t>процентов расходов. </a:t>
            </a:r>
          </a:p>
        </p:txBody>
      </p:sp>
    </p:spTree>
    <p:extLst>
      <p:ext uri="{BB962C8B-B14F-4D97-AF65-F5344CB8AC3E}">
        <p14:creationId xmlns:p14="http://schemas.microsoft.com/office/powerpoint/2010/main" val="143738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Классификация расходов бюджета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74355" y="693253"/>
            <a:ext cx="8423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Расходы бюджета распределяются по единой классификации, включающей </a:t>
            </a:r>
          </a:p>
          <a:p>
            <a:r>
              <a:rPr lang="ru-RU" dirty="0" smtClean="0"/>
              <a:t>14 разделов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91728" y="1194799"/>
            <a:ext cx="1172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1</a:t>
            </a:r>
            <a:endParaRPr lang="ru-RU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7282" y="1890325"/>
            <a:ext cx="22445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ru-RU" sz="1400" i="1" dirty="0">
                <a:solidFill>
                  <a:schemeClr val="accent2"/>
                </a:solidFill>
              </a:rPr>
              <a:t>Общегосударственные </a:t>
            </a:r>
            <a:r>
              <a:rPr lang="ru-RU" sz="1400" i="1" dirty="0" smtClean="0">
                <a:solidFill>
                  <a:schemeClr val="accent2"/>
                </a:solidFill>
              </a:rPr>
              <a:t/>
            </a:r>
            <a:br>
              <a:rPr lang="ru-RU" sz="1400" i="1" dirty="0" smtClean="0">
                <a:solidFill>
                  <a:schemeClr val="accent2"/>
                </a:solidFill>
              </a:rPr>
            </a:br>
            <a:r>
              <a:rPr lang="ru-RU" sz="1400" i="1" dirty="0" smtClean="0">
                <a:solidFill>
                  <a:schemeClr val="accent2"/>
                </a:solidFill>
              </a:rPr>
              <a:t>вопросы</a:t>
            </a:r>
            <a:endParaRPr lang="ru-RU" sz="1400" i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77932" y="1197168"/>
            <a:ext cx="1172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61269" y="1669923"/>
            <a:ext cx="21495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ru-RU" sz="1400" i="1" dirty="0">
                <a:solidFill>
                  <a:schemeClr val="accent1"/>
                </a:solidFill>
              </a:rPr>
              <a:t>Национальная оборона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98680" y="1177895"/>
            <a:ext cx="1172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3</a:t>
            </a:r>
            <a:endParaRPr lang="ru-RU" sz="9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68393" y="1745099"/>
            <a:ext cx="20005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/>
              <a:t>Национальная безопасность и правоохранительная деятельность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68905" y="1209622"/>
            <a:ext cx="1172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741435" y="2002701"/>
            <a:ext cx="1871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schemeClr val="accent3"/>
                </a:solidFill>
              </a:rPr>
              <a:t>Национальная экономика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78921" y="1194799"/>
            <a:ext cx="1172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5</a:t>
            </a:r>
            <a:endParaRPr lang="ru-RU" sz="9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369980" y="1773288"/>
            <a:ext cx="187172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schemeClr val="tx2"/>
                </a:solidFill>
              </a:rPr>
              <a:t>Жилищно-коммунальное хозяйство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3957" y="2855714"/>
            <a:ext cx="1172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24999" y="3330093"/>
            <a:ext cx="1871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schemeClr val="accent3"/>
                </a:solidFill>
              </a:rPr>
              <a:t>Охрана окружающей среды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58001" y="2922069"/>
            <a:ext cx="1172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7</a:t>
            </a:r>
            <a:endParaRPr lang="ru-RU" sz="9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31317" y="3485734"/>
            <a:ext cx="18717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srgbClr val="7030A0"/>
                </a:solidFill>
              </a:rPr>
              <a:t>Образование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35462" y="2898220"/>
            <a:ext cx="1172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850222" y="3409712"/>
            <a:ext cx="1871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schemeClr val="accent6"/>
                </a:solidFill>
              </a:rPr>
              <a:t>Культура, кинематография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17831" y="2920283"/>
            <a:ext cx="1172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9</a:t>
            </a:r>
            <a:endParaRPr lang="ru-RU" sz="9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502480" y="3545536"/>
            <a:ext cx="18717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schemeClr val="accent2"/>
                </a:solidFill>
              </a:rPr>
              <a:t>Здравоохранение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338476" y="2897256"/>
            <a:ext cx="1934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10</a:t>
            </a:r>
            <a:endParaRPr lang="ru-RU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369979" y="3553781"/>
            <a:ext cx="1871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 smtClean="0"/>
              <a:t>Социальная</a:t>
            </a:r>
            <a:br>
              <a:rPr lang="ru-RU" sz="1400" i="1" dirty="0" smtClean="0"/>
            </a:br>
            <a:r>
              <a:rPr lang="ru-RU" sz="1400" i="1" dirty="0" smtClean="0"/>
              <a:t>политика</a:t>
            </a:r>
            <a:endParaRPr lang="ru-RU" sz="1400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520417" y="4445398"/>
            <a:ext cx="1934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11</a:t>
            </a:r>
            <a:endParaRPr lang="ru-RU" sz="9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22969" y="5120892"/>
            <a:ext cx="1871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schemeClr val="accent6"/>
                </a:solidFill>
              </a:rPr>
              <a:t>Физическая культура и спорт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612142" y="4444424"/>
            <a:ext cx="1934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12</a:t>
            </a:r>
            <a:endParaRPr lang="ru-RU" sz="9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471373" y="5153886"/>
            <a:ext cx="20390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/>
              <a:t>Средства  массовой </a:t>
            </a:r>
            <a:r>
              <a:rPr lang="ru-RU" sz="1400" i="1" dirty="0" smtClean="0"/>
              <a:t>информации</a:t>
            </a:r>
            <a:endParaRPr lang="ru-RU" sz="1400" i="1" dirty="0"/>
          </a:p>
        </p:txBody>
      </p:sp>
      <p:sp>
        <p:nvSpPr>
          <p:cNvPr id="29" name="TextBox 28"/>
          <p:cNvSpPr txBox="1"/>
          <p:nvPr/>
        </p:nvSpPr>
        <p:spPr>
          <a:xfrm>
            <a:off x="4826287" y="4437219"/>
            <a:ext cx="1934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13</a:t>
            </a:r>
            <a:endParaRPr lang="ru-RU" sz="9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837422" y="5110884"/>
            <a:ext cx="18717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srgbClr val="7030A0"/>
                </a:solidFill>
              </a:rPr>
              <a:t>Обслуживание государственного </a:t>
            </a:r>
            <a:r>
              <a:rPr lang="ru-RU" sz="1400" i="1" dirty="0" smtClean="0">
                <a:solidFill>
                  <a:srgbClr val="7030A0"/>
                </a:solidFill>
              </a:rPr>
              <a:t>(муниципального) </a:t>
            </a:r>
            <a:r>
              <a:rPr lang="ru-RU" sz="1400" i="1" dirty="0">
                <a:solidFill>
                  <a:srgbClr val="7030A0"/>
                </a:solidFill>
              </a:rPr>
              <a:t>долга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970122" y="4467376"/>
            <a:ext cx="1934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14</a:t>
            </a:r>
            <a:endParaRPr lang="ru-RU" sz="9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752727" y="5013534"/>
            <a:ext cx="24717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schemeClr val="tx2"/>
                </a:solidFill>
              </a:rPr>
              <a:t>Межбюджетные трансферты общего характера бюджетам бюджетной системы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105654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1083515"/>
          </a:xfrm>
          <a:noFill/>
        </p:spPr>
        <p:txBody>
          <a:bodyPr>
            <a:normAutofit/>
          </a:bodyPr>
          <a:lstStyle/>
          <a:p>
            <a:r>
              <a:rPr lang="ru-RU" dirty="0">
                <a:cs typeface="Times New Roman" pitchFamily="18" charset="0"/>
              </a:rPr>
              <a:t>Структура </a:t>
            </a:r>
            <a:r>
              <a:rPr lang="ru-RU" dirty="0" smtClean="0">
                <a:cs typeface="Times New Roman" pitchFamily="18" charset="0"/>
              </a:rPr>
              <a:t>расходов бюджета </a:t>
            </a:r>
          </a:p>
          <a:p>
            <a:r>
              <a:rPr lang="ru-RU" dirty="0" smtClean="0">
                <a:cs typeface="Times New Roman" pitchFamily="18" charset="0"/>
              </a:rPr>
              <a:t>Республики </a:t>
            </a:r>
            <a:r>
              <a:rPr lang="ru-RU" dirty="0">
                <a:cs typeface="Times New Roman" pitchFamily="18" charset="0"/>
              </a:rPr>
              <a:t>Татарстан </a:t>
            </a:r>
            <a:r>
              <a:rPr lang="ru-RU" dirty="0" smtClean="0">
                <a:cs typeface="Times New Roman" pitchFamily="18" charset="0"/>
              </a:rPr>
              <a:t>на 2024 год</a:t>
            </a:r>
            <a:endParaRPr lang="en-US" dirty="0"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197945430"/>
              </p:ext>
            </p:extLst>
          </p:nvPr>
        </p:nvGraphicFramePr>
        <p:xfrm>
          <a:off x="611560" y="957129"/>
          <a:ext cx="8448675" cy="5640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4579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9"/>
            <a:ext cx="8115300" cy="354012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ysClr val="windowText" lastClr="000000"/>
                </a:solidFill>
                <a:cs typeface="Times New Roman" pitchFamily="18" charset="0"/>
              </a:rPr>
              <a:t>Структура расходов </a:t>
            </a:r>
            <a:r>
              <a:rPr lang="ru-RU" sz="1800" dirty="0" smtClean="0">
                <a:solidFill>
                  <a:sysClr val="windowText" lastClr="000000"/>
                </a:solidFill>
                <a:cs typeface="Times New Roman" pitchFamily="18" charset="0"/>
              </a:rPr>
              <a:t>бюджета Республики Татарстан</a:t>
            </a:r>
            <a:endParaRPr lang="en-US" sz="1800" dirty="0">
              <a:solidFill>
                <a:sysClr val="windowText" lastClr="000000"/>
              </a:solidFill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04950"/>
              </p:ext>
            </p:extLst>
          </p:nvPr>
        </p:nvGraphicFramePr>
        <p:xfrm>
          <a:off x="600074" y="736561"/>
          <a:ext cx="8381998" cy="5429924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34424"/>
                <a:gridCol w="2291024"/>
                <a:gridCol w="1151310"/>
                <a:gridCol w="1151310"/>
                <a:gridCol w="1151310"/>
                <a:gridCol w="1151310"/>
                <a:gridCol w="1151310"/>
              </a:tblGrid>
              <a:tr h="40643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Разделы классификации расходов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(факт)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2023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год </a:t>
                      </a:r>
                      <a:b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2024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2025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2026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997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ИТОГО</a:t>
                      </a:r>
                    </a:p>
                  </a:txBody>
                  <a:tcPr marL="36000" marR="3600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463 181 407,9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510 221 004,4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399 599 130,1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416 090 167,2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446 275 971,2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997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Общегосударственные вопросы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21 307 359,7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21 326 815,0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787 826,3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42 389 651,7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44 341 500,5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97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Национальная оборона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511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501,5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560 061,4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198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912,4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216 616,1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234 662,9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189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Национальная безопасность и правоохранительная деятельность 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1 787 961,4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1 774 627,7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1 695 783,3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1 747 788,9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1 795 878,4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97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Национальная экономика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150 152 489,5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169 437 728,0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106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745 540,4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96 091 491,8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98 956 469,5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195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Жилищно-коммунальное хозяйство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36 680 642,1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38 513 144,7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969 275,7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12 209 354,5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12 989 890,5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97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Охрана окружающей среды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7 168 908,2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3 782 230,7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5 339 775,4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402 440,3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405 794,6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97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Образование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92 978 752,8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100 604 964,0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82 320 243,2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95 131 097,8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111 413 825,5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0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Культура, кинематография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15 160 278,5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24 646 890,5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10 106 050,0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11 040 025,3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12 999 345,3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531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Здравоохранение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43 175 991,6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50 833 458,9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43 671 464,9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46 099 987,0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43 828 237,9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0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Социальная политика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56 035 721,7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58 686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768,6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62 514 665,3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67 102 587,0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68 822 892,4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175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Физическая культура и спорт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8 141 089,2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12 190 904,8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4 750 676,0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6 402 436,4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6 520 182,9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195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Средства  массовой информации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1 831 667,9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1 761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191,7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1 735 091,8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1 681 883,7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1 685 482,7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189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Обслуживание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государственного (муниципального)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долга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206 039,4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535 680,7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857 243,9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814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369,2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756 529,9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83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28 043 004,4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25 566 537,7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26 906 581,5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23 110 437,5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20 525 278,2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195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Условно утвержденные расходы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11 650 000,0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21 000 000,0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793477" y="400051"/>
            <a:ext cx="1238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тыс. рублей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128311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446331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Расходы </a:t>
            </a:r>
            <a:r>
              <a:rPr lang="ru-RU" dirty="0"/>
              <a:t>по разделу </a:t>
            </a:r>
            <a:r>
              <a:rPr lang="ru-RU" dirty="0" smtClean="0"/>
              <a:t>"Общегосударственные вопросы" </a:t>
            </a:r>
            <a:r>
              <a:rPr lang="ru-RU" dirty="0"/>
              <a:t>(тыс</a:t>
            </a:r>
            <a:r>
              <a:rPr lang="ru-RU" dirty="0" smtClean="0"/>
              <a:t>. рублей</a:t>
            </a:r>
            <a:r>
              <a:rPr lang="ru-RU" dirty="0"/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7437568"/>
              </p:ext>
            </p:extLst>
          </p:nvPr>
        </p:nvGraphicFramePr>
        <p:xfrm>
          <a:off x="635153" y="373617"/>
          <a:ext cx="8348073" cy="4742777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253559"/>
                <a:gridCol w="1004836"/>
                <a:gridCol w="1065125"/>
                <a:gridCol w="1037431"/>
                <a:gridCol w="993561"/>
                <a:gridCol w="993561"/>
              </a:tblGrid>
              <a:tr h="3052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Структура расходов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b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2024 год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2025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2026 год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17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21 307 359,7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21 326 815,0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41 787 826,3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42 389 651,7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44 341 500,5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92401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524 366,4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647 917,6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361 124,8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373 443,9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386 257,8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4002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389 256,1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479 699,4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340 480,4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350 572,7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361 110,9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4002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354 901,7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448 391,8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233 027,5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240 971,7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249 233,3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Судебная система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875 729,1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790 338,8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645 095,3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663 074,7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692 721,6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3202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1 181 843,4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1 432 365,6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930 014,5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964 193,8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999 831,2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601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Обеспечение проведения выборов и референдумов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86 447,7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115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741,5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430 723,3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68 935,0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71 448,5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601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Международные отношения и международное сотрудничество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101 712,0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1 279 272,8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1 302 078,4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80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Фундаментальные исследования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576 631,2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554 685,8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1 252 662,0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80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Резервные фонды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13 430 600,0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13 708 100,0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13 996 800,0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601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Прикладные научные исследования в области общегосударственных вопросов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108 060,1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123 871,9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73 490,1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73 844,6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74 220,8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80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Другие общегосударственные вопросы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17 108 412,0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16 733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802,6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24 090 608,4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24 667 242,5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26 207 798,0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534040"/>
              </p:ext>
            </p:extLst>
          </p:nvPr>
        </p:nvGraphicFramePr>
        <p:xfrm>
          <a:off x="635153" y="5443973"/>
          <a:ext cx="8337770" cy="124980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102838"/>
                <a:gridCol w="984739"/>
                <a:gridCol w="1055076"/>
                <a:gridCol w="1034981"/>
                <a:gridCol w="1055077"/>
                <a:gridCol w="1105059"/>
              </a:tblGrid>
              <a:tr h="4280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Структура расходов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b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2024 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2025 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2026 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311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511 501,5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560 061,4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198 912,4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216 616,1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234 662,9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5853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Мобилизационная и вневойсковая подготовка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446 889,8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446 255,8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155 358,4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171 543,6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188 003,4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0067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Мобилизационная подготовка экономики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64 611,7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113 805,6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43 554,0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45 072,5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46 659,5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884811" y="5088220"/>
            <a:ext cx="8088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Расходы по разделу </a:t>
            </a:r>
            <a:r>
              <a:rPr lang="ru-RU" b="1" dirty="0" smtClean="0">
                <a:solidFill>
                  <a:srgbClr val="000000"/>
                </a:solidFill>
              </a:rPr>
              <a:t>"Национальная оборона" </a:t>
            </a:r>
            <a:r>
              <a:rPr lang="ru-RU" b="1" dirty="0">
                <a:solidFill>
                  <a:srgbClr val="000000"/>
                </a:solidFill>
              </a:rPr>
              <a:t>(тыс</a:t>
            </a:r>
            <a:r>
              <a:rPr lang="ru-RU" b="1" dirty="0" smtClean="0">
                <a:solidFill>
                  <a:srgbClr val="000000"/>
                </a:solidFill>
              </a:rPr>
              <a:t>. рублей</a:t>
            </a:r>
            <a:r>
              <a:rPr lang="ru-RU" b="1" dirty="0">
                <a:solidFill>
                  <a:srgbClr val="000000"/>
                </a:solidFill>
              </a:rPr>
              <a:t>)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056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536765"/>
          </a:xfrm>
        </p:spPr>
        <p:txBody>
          <a:bodyPr>
            <a:noAutofit/>
          </a:bodyPr>
          <a:lstStyle/>
          <a:p>
            <a:r>
              <a:rPr lang="ru-RU" sz="1800" dirty="0"/>
              <a:t>Расходы по разделу </a:t>
            </a:r>
            <a:r>
              <a:rPr lang="ru-RU" sz="1800" dirty="0" smtClean="0"/>
              <a:t>"Национальная </a:t>
            </a:r>
            <a:r>
              <a:rPr lang="ru-RU" sz="1800" dirty="0"/>
              <a:t>безопасность и правоохранительная </a:t>
            </a:r>
            <a:r>
              <a:rPr lang="ru-RU" sz="1800" dirty="0" smtClean="0"/>
              <a:t>деятельность" </a:t>
            </a:r>
            <a:r>
              <a:rPr lang="ru-RU" sz="1800" dirty="0"/>
              <a:t>(тыс</a:t>
            </a:r>
            <a:r>
              <a:rPr lang="ru-RU" sz="1800" dirty="0" smtClean="0"/>
              <a:t>. рублей</a:t>
            </a:r>
            <a:r>
              <a:rPr lang="ru-RU" sz="1800" dirty="0"/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882613"/>
              </p:ext>
            </p:extLst>
          </p:nvPr>
        </p:nvGraphicFramePr>
        <p:xfrm>
          <a:off x="615052" y="641170"/>
          <a:ext cx="8247591" cy="196049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824261"/>
                <a:gridCol w="977258"/>
                <a:gridCol w="1082340"/>
                <a:gridCol w="1082341"/>
                <a:gridCol w="1157172"/>
                <a:gridCol w="1124219"/>
              </a:tblGrid>
              <a:tr h="3848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</a:rPr>
                        <a:t>Структура расходов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2024 год</a:t>
                      </a:r>
                      <a:r>
                        <a:rPr lang="ru-RU" sz="1050" b="1" u="none" strike="noStrike" dirty="0">
                          <a:effectLst/>
                        </a:rPr>
                        <a:t/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2025 год</a:t>
                      </a:r>
                      <a:r>
                        <a:rPr lang="ru-RU" sz="1050" b="1" u="none" strike="noStrike" dirty="0">
                          <a:effectLst/>
                        </a:rPr>
                        <a:t/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2026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841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1 787 961,4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1 774 627,7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1 695 783,3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1 747 788,9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1 795 878,4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0592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Гражданская оборона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19 688,8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7 520,4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12 039,4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12 039,4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5 994,1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948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1 545 585,6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1 631 454,8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1 548 091,4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1 600 097,0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1 654 231,8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41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222 687,0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135 652,5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135 652,5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135 652,5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135 652,5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97096" y="2816650"/>
            <a:ext cx="8088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Расходы по разделу </a:t>
            </a:r>
            <a:r>
              <a:rPr lang="ru-RU" b="1" dirty="0" smtClean="0">
                <a:solidFill>
                  <a:srgbClr val="000000"/>
                </a:solidFill>
              </a:rPr>
              <a:t>"Национальная экономика" </a:t>
            </a:r>
            <a:r>
              <a:rPr lang="ru-RU" b="1" dirty="0">
                <a:solidFill>
                  <a:srgbClr val="000000"/>
                </a:solidFill>
              </a:rPr>
              <a:t>(тыс</a:t>
            </a:r>
            <a:r>
              <a:rPr lang="ru-RU" b="1" dirty="0" smtClean="0">
                <a:solidFill>
                  <a:srgbClr val="000000"/>
                </a:solidFill>
              </a:rPr>
              <a:t>. рублей</a:t>
            </a:r>
            <a:r>
              <a:rPr lang="ru-RU" b="1" dirty="0">
                <a:solidFill>
                  <a:srgbClr val="000000"/>
                </a:solidFill>
              </a:rPr>
              <a:t>)</a:t>
            </a:r>
            <a:r>
              <a:rPr lang="ru-RU" dirty="0"/>
              <a:t>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272825"/>
              </p:ext>
            </p:extLst>
          </p:nvPr>
        </p:nvGraphicFramePr>
        <p:xfrm>
          <a:off x="561039" y="3185982"/>
          <a:ext cx="8355615" cy="2972149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141161"/>
                <a:gridCol w="1197412"/>
                <a:gridCol w="1267849"/>
                <a:gridCol w="1207474"/>
                <a:gridCol w="1227599"/>
                <a:gridCol w="1314120"/>
              </a:tblGrid>
              <a:tr h="3524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</a:rPr>
                        <a:t>Структура расходов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2024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2025 год</a:t>
                      </a:r>
                      <a:r>
                        <a:rPr lang="ru-RU" sz="1050" b="1" u="none" strike="noStrike" dirty="0">
                          <a:effectLst/>
                        </a:rPr>
                        <a:t/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2026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150 152 489,5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169 437 728,0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106 745 540,4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96 091 491,8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98 956 469,5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6001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Общеэкономические вопросы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1 564 262,7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814 719,5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733 735,0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1 522 621,4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710 568,0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112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Воспроизводство минерально-сырьевой базы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249 621,2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111 116,7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114 786,2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102 168,0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104 586,9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112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Сельское хозяйство и рыболовство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18 153 469,8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16 776 505,4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15 033 127,7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11 501 357,1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11 900 638,0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226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Водное хозяйство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1 082 967,3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650 549,3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591 397,7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268 540,1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211 451,4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226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Лесное хозяйство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1 342 734,7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1 283 009,7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1 387 214,4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1 301 392,9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1 374 438,7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226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Транспорт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8 712 679,9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10 471 234,1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2 138 800,7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2 141 921,1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2 145 174,6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112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Дорожное хозяйство (дорожные фонды)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82 880 814,3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95 852 357,6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55 315 620,9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36 515 189,6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36 746 854,7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5226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Связь и информатика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2 819 791,8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2 279 605,3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1 636 173,8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1 644 628,3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1 651 033,1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112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33 346 147,8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41 198 630,4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29 794 684,0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41 093 673,3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44 111 724,1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799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536765"/>
          </a:xfrm>
        </p:spPr>
        <p:txBody>
          <a:bodyPr>
            <a:noAutofit/>
          </a:bodyPr>
          <a:lstStyle/>
          <a:p>
            <a:r>
              <a:rPr lang="ru-RU" sz="1600" dirty="0"/>
              <a:t>Расходы по разделу </a:t>
            </a:r>
            <a:r>
              <a:rPr lang="ru-RU" sz="1600" dirty="0" smtClean="0"/>
              <a:t>"Жилищно-коммунальное хозяйство" </a:t>
            </a:r>
            <a:r>
              <a:rPr lang="ru-RU" sz="1600" dirty="0"/>
              <a:t>(тыс</a:t>
            </a:r>
            <a:r>
              <a:rPr lang="ru-RU" sz="1600" dirty="0" smtClean="0"/>
              <a:t>. рублей</a:t>
            </a:r>
            <a:r>
              <a:rPr lang="ru-RU" sz="1600" dirty="0"/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600367"/>
              </p:ext>
            </p:extLst>
          </p:nvPr>
        </p:nvGraphicFramePr>
        <p:xfrm>
          <a:off x="615053" y="367469"/>
          <a:ext cx="8247591" cy="142861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102837"/>
                <a:gridCol w="1004835"/>
                <a:gridCol w="1024932"/>
                <a:gridCol w="1045029"/>
                <a:gridCol w="1045028"/>
                <a:gridCol w="1024930"/>
              </a:tblGrid>
              <a:tr h="2983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Структура расходов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год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2024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2025 год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2026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703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36 680 642,1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38 513 144,7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10 969 275,7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12 209 354,5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12 989 890,5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1235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Жилищное хозяйство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5 633 337,0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929 957,9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1 515 509,3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1 407 443,1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1 419 823,4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038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Коммунальное хозяйство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6 269 933,0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14 637 475,1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6 651 759,9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7 819 070,6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8 742 394,5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758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Благоустройство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23 846 870,5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19 502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640,4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2 666 548,3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2 843 103,5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2 683 479,8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085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930 501,6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3 443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071,3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135 458,2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139 737,3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144 192,8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49081" y="1901961"/>
            <a:ext cx="80881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</a:rPr>
              <a:t>Расходы по разделу </a:t>
            </a:r>
            <a:r>
              <a:rPr lang="ru-RU" sz="1600" b="1" dirty="0" smtClean="0">
                <a:solidFill>
                  <a:srgbClr val="000000"/>
                </a:solidFill>
              </a:rPr>
              <a:t>"Охрана </a:t>
            </a:r>
            <a:r>
              <a:rPr lang="ru-RU" sz="1600" b="1" dirty="0">
                <a:solidFill>
                  <a:srgbClr val="000000"/>
                </a:solidFill>
              </a:rPr>
              <a:t>окружающей </a:t>
            </a:r>
            <a:r>
              <a:rPr lang="ru-RU" sz="1600" b="1" dirty="0" smtClean="0">
                <a:solidFill>
                  <a:srgbClr val="000000"/>
                </a:solidFill>
              </a:rPr>
              <a:t>среды" </a:t>
            </a:r>
            <a:r>
              <a:rPr lang="ru-RU" sz="1600" b="1" dirty="0">
                <a:solidFill>
                  <a:srgbClr val="000000"/>
                </a:solidFill>
              </a:rPr>
              <a:t>(тыс</a:t>
            </a:r>
            <a:r>
              <a:rPr lang="ru-RU" sz="1600" b="1" dirty="0" smtClean="0">
                <a:solidFill>
                  <a:srgbClr val="000000"/>
                </a:solidFill>
              </a:rPr>
              <a:t>. рублей</a:t>
            </a:r>
            <a:r>
              <a:rPr lang="ru-RU" sz="1600" b="1" dirty="0">
                <a:solidFill>
                  <a:srgbClr val="000000"/>
                </a:solidFill>
              </a:rPr>
              <a:t>)</a:t>
            </a:r>
            <a:endParaRPr lang="ru-RU" sz="16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314803"/>
              </p:ext>
            </p:extLst>
          </p:nvPr>
        </p:nvGraphicFramePr>
        <p:xfrm>
          <a:off x="615053" y="2324100"/>
          <a:ext cx="8247592" cy="156692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102838"/>
                <a:gridCol w="984739"/>
                <a:gridCol w="1055076"/>
                <a:gridCol w="1034981"/>
                <a:gridCol w="1055077"/>
                <a:gridCol w="1014881"/>
              </a:tblGrid>
              <a:tr h="3305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Структура расходов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2024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2025 год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2026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375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7 168 908,2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3 782 230,7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5 339 775,4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402 440,3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405 794,6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57208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Сбор, удаление отходов и очистка сточных вод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2 789 803,5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809 389,9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2 137 271,6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7208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Охрана объектов растительного и животного мира и среды их обитания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296 743,2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195 587,6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191 681,8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195 444,0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191 824,9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07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4 082 361,5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2 777 253,2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3 010 822,0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206 996,3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213 969,7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748403" y="4066013"/>
            <a:ext cx="82475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Расходы по разделу </a:t>
            </a:r>
            <a:r>
              <a:rPr lang="ru-RU" sz="1600" b="1" dirty="0" smtClean="0"/>
              <a:t>"Образование" </a:t>
            </a:r>
            <a:r>
              <a:rPr lang="ru-RU" sz="1600" b="1" dirty="0"/>
              <a:t>(тыс</a:t>
            </a:r>
            <a:r>
              <a:rPr lang="ru-RU" sz="1600" b="1" dirty="0" smtClean="0"/>
              <a:t>. рублей</a:t>
            </a:r>
            <a:r>
              <a:rPr lang="ru-RU" sz="1600" b="1" dirty="0"/>
              <a:t>)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7212694"/>
              </p:ext>
            </p:extLst>
          </p:nvPr>
        </p:nvGraphicFramePr>
        <p:xfrm>
          <a:off x="610981" y="4420107"/>
          <a:ext cx="8317929" cy="208216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136601"/>
                <a:gridCol w="1036266"/>
                <a:gridCol w="1026301"/>
                <a:gridCol w="1036266"/>
                <a:gridCol w="1026301"/>
                <a:gridCol w="1056194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Структура расходов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2024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2025 год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2026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92 978 752,8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100 604 964,0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82 320 243,2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95 131 097,8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111 413 825,5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Дошкольное образование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3 532 136,9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5 902 573,4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3 194 736,0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4 500 000,0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3 200 000,0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Общее образование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34 568 568,3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33 999 120,3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14 770 047,0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12 617 655,1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14 690 970,3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757 448,6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503 021,8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285 286,7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729 671,9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1 182 635,0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Среднее профессиональное образование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9 050 507,0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9 886 079,4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9 016 033,2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10 286 260,9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11 463 704,1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627 070,8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507 020,3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617 564,1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610 581,7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619 477,3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Высшее образование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1 209 587,1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1 215 669,2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181 699,4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182 838,7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184 039,3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Молодежная политика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6 612 346,3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5 957 447,9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3 670 625,4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3 915 075,7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3 630 117,9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36 621 087,8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42 634 031,7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50 584 251,4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62 289 013,8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76 442 881,6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704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536765"/>
          </a:xfrm>
        </p:spPr>
        <p:txBody>
          <a:bodyPr>
            <a:noAutofit/>
          </a:bodyPr>
          <a:lstStyle/>
          <a:p>
            <a:r>
              <a:rPr lang="ru-RU" sz="1600" dirty="0"/>
              <a:t>Расходы по разделу </a:t>
            </a:r>
            <a:r>
              <a:rPr lang="ru-RU" sz="1600" dirty="0" smtClean="0"/>
              <a:t>"Культура</a:t>
            </a:r>
            <a:r>
              <a:rPr lang="ru-RU" sz="1600" dirty="0"/>
              <a:t>, </a:t>
            </a:r>
            <a:r>
              <a:rPr lang="ru-RU" sz="1600" dirty="0" smtClean="0"/>
              <a:t>кинематография" </a:t>
            </a:r>
            <a:r>
              <a:rPr lang="ru-RU" sz="1600" dirty="0"/>
              <a:t>(тыс</a:t>
            </a:r>
            <a:r>
              <a:rPr lang="ru-RU" sz="1600" dirty="0" smtClean="0"/>
              <a:t>. рублей</a:t>
            </a:r>
            <a:r>
              <a:rPr lang="ru-RU" sz="1600" dirty="0"/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37432"/>
              </p:ext>
            </p:extLst>
          </p:nvPr>
        </p:nvGraphicFramePr>
        <p:xfrm>
          <a:off x="615053" y="367393"/>
          <a:ext cx="8247591" cy="135949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102837"/>
                <a:gridCol w="1004835"/>
                <a:gridCol w="1024932"/>
                <a:gridCol w="1045029"/>
                <a:gridCol w="1045028"/>
                <a:gridCol w="1024930"/>
              </a:tblGrid>
              <a:tr h="4152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Структура расходов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2024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2025 год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2026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772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15 160 278,5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24 646 890,5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10 106 050,0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11 040 025,3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12 999 345,3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2396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Культура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14 956 427,2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24 353 304,9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9 813 999,4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10 725 754,8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12 665 494,1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72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Кинематография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63 461,8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65 110,5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96 874,7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109 069,1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121 277,1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411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140 389,5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228 475,1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195 175,9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205 201,4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212 574,1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74533" y="1767112"/>
            <a:ext cx="80881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</a:rPr>
              <a:t>Расходы по разделу </a:t>
            </a:r>
            <a:r>
              <a:rPr lang="ru-RU" sz="1600" b="1" dirty="0" smtClean="0">
                <a:solidFill>
                  <a:srgbClr val="000000"/>
                </a:solidFill>
              </a:rPr>
              <a:t>"Здравоохранение" </a:t>
            </a:r>
            <a:r>
              <a:rPr lang="ru-RU" sz="1600" b="1" dirty="0">
                <a:solidFill>
                  <a:srgbClr val="000000"/>
                </a:solidFill>
              </a:rPr>
              <a:t>(тыс</a:t>
            </a:r>
            <a:r>
              <a:rPr lang="ru-RU" sz="1600" b="1" dirty="0" smtClean="0">
                <a:solidFill>
                  <a:srgbClr val="000000"/>
                </a:solidFill>
              </a:rPr>
              <a:t>. рублей</a:t>
            </a:r>
            <a:r>
              <a:rPr lang="ru-RU" sz="1600" b="1" dirty="0">
                <a:solidFill>
                  <a:srgbClr val="000000"/>
                </a:solidFill>
              </a:rPr>
              <a:t>)</a:t>
            </a:r>
            <a:endParaRPr lang="ru-RU" sz="16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8785670"/>
              </p:ext>
            </p:extLst>
          </p:nvPr>
        </p:nvGraphicFramePr>
        <p:xfrm>
          <a:off x="694793" y="2105666"/>
          <a:ext cx="8247592" cy="2499726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102838"/>
                <a:gridCol w="984739"/>
                <a:gridCol w="1055076"/>
                <a:gridCol w="1034981"/>
                <a:gridCol w="1055077"/>
                <a:gridCol w="1014881"/>
              </a:tblGrid>
              <a:tr h="2267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Структура расходов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год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2024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2025 год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2026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375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43 175 991,6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50 833 458,9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43 671 464,9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46 099 987,0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43 828 237,9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53755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Стационарная медицинская помощь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15 086 361,3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21 625 691,8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14 446 199,6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15 157 055,9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15 337 986,2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3755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Амбулаторная помощь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2 708 460,1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3 037 773,5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3 615 641,8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3 806 007,2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4 067 764,0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3755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Скорая медицинская помощь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362 539,1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486 431,8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466 427,2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505 255,6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546 870,5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3755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Санаторно-оздоровительная помощь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10 982,9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20 680,9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38 906,4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43 249,1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47 858,0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3755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Заготовка, переработка, хранение и обеспечение безопасности донорской крови и ее компонентов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673 087,7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706 971,0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696 026,4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711 035,8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726 755,4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3755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Санитарно-эпидемиологическое благополучие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417 316,3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417 983,9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156 076,7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162 332,3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168 843,9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0861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Прикладные научные исследования в области здравоохранения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31 195,0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39 594,7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39 809,8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40 001,6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40 204,4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339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Другие вопросы в области здравоохранения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23 886 049,2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24 498 331,3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24 212 377,0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25 675 049,5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22 891 955,5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94793" y="4701641"/>
            <a:ext cx="82475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Расходы по разделу </a:t>
            </a:r>
            <a:r>
              <a:rPr lang="ru-RU" sz="1600" b="1" dirty="0" smtClean="0"/>
              <a:t>"Социальная политика" </a:t>
            </a:r>
            <a:r>
              <a:rPr lang="ru-RU" sz="1600" b="1" dirty="0"/>
              <a:t>(тыс</a:t>
            </a:r>
            <a:r>
              <a:rPr lang="ru-RU" sz="1600" b="1" dirty="0" smtClean="0"/>
              <a:t>. рублей</a:t>
            </a:r>
            <a:r>
              <a:rPr lang="ru-RU" sz="1600" b="1" dirty="0"/>
              <a:t>)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7759501"/>
              </p:ext>
            </p:extLst>
          </p:nvPr>
        </p:nvGraphicFramePr>
        <p:xfrm>
          <a:off x="615053" y="5040195"/>
          <a:ext cx="8247592" cy="155245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110077"/>
                <a:gridCol w="1027503"/>
                <a:gridCol w="1017623"/>
                <a:gridCol w="1027503"/>
                <a:gridCol w="1017623"/>
                <a:gridCol w="1047263"/>
              </a:tblGrid>
              <a:tr h="2467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Структура расходов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2024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2025 год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2026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894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56 035 721,7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58 686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768,6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62 514 665,3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67 102 587,0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68 822 892,4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Пенсионное обеспечение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972 443,8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1 058 217,8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1 196 159,3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1 252 339,3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1 300 366,5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Социальное обслуживание населения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5 762 839,4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6 192 808,0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7 505 050,2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8 315 581,8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9 607 132,5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Социальное обеспечение населения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29 340 187,3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32 207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894,8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34 847 706,5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36 961 221,7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38 417 351,1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Охрана семьи и детства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19 412 563,1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18 708 000,4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18 522 756,7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20 134 961,7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19 046 126,7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Другие вопросы в области социальной политики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547 688,1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519 847,6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442 992,6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438 482,5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451 915,6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811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536765"/>
          </a:xfrm>
        </p:spPr>
        <p:txBody>
          <a:bodyPr>
            <a:noAutofit/>
          </a:bodyPr>
          <a:lstStyle/>
          <a:p>
            <a:r>
              <a:rPr lang="ru-RU" sz="1600" dirty="0"/>
              <a:t>Расходы по разделу </a:t>
            </a:r>
            <a:r>
              <a:rPr lang="ru-RU" sz="1600" dirty="0" smtClean="0"/>
              <a:t>"Физическая </a:t>
            </a:r>
            <a:r>
              <a:rPr lang="ru-RU" sz="1600" dirty="0"/>
              <a:t>культура и </a:t>
            </a:r>
            <a:r>
              <a:rPr lang="ru-RU" sz="1600" dirty="0" smtClean="0"/>
              <a:t>спорт" </a:t>
            </a:r>
            <a:r>
              <a:rPr lang="ru-RU" sz="1600" dirty="0"/>
              <a:t>(тыс</a:t>
            </a:r>
            <a:r>
              <a:rPr lang="ru-RU" sz="1600" dirty="0" smtClean="0"/>
              <a:t>. рублей</a:t>
            </a:r>
            <a:r>
              <a:rPr lang="ru-RU" sz="1600" dirty="0"/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909210"/>
              </p:ext>
            </p:extLst>
          </p:nvPr>
        </p:nvGraphicFramePr>
        <p:xfrm>
          <a:off x="649480" y="310736"/>
          <a:ext cx="8245009" cy="136328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100255"/>
                <a:gridCol w="1004835"/>
                <a:gridCol w="1024932"/>
                <a:gridCol w="1045029"/>
                <a:gridCol w="1045028"/>
                <a:gridCol w="1024930"/>
              </a:tblGrid>
              <a:tr h="3754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Структура расходов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год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b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2024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2025 год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2026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772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8 141 089,2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12 190 904,8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4 750 676,0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6 402 436,4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6 520 182,9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3358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Физическая культура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6 034 567,1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10 383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928,8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3 190 577,9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3 257 394,0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4 915 100,1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263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Массовый спорт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1 023 837,3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584 445,6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209 376,1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1 833 792,8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284 167,5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453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Спорт высших достижений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997 731,2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1 118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293,2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1 281 185,2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1 239 894,4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1 247 665,0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8359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84 953,6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104 237,2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69 536,8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71 355,2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73 250,3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24578" y="1641342"/>
            <a:ext cx="80881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</a:rPr>
              <a:t>Расходы по разделу </a:t>
            </a:r>
            <a:r>
              <a:rPr lang="ru-RU" sz="1600" b="1" dirty="0" smtClean="0">
                <a:solidFill>
                  <a:srgbClr val="000000"/>
                </a:solidFill>
              </a:rPr>
              <a:t>"Средства </a:t>
            </a:r>
            <a:r>
              <a:rPr lang="ru-RU" sz="1600" b="1" dirty="0">
                <a:solidFill>
                  <a:srgbClr val="000000"/>
                </a:solidFill>
              </a:rPr>
              <a:t>массовой </a:t>
            </a:r>
            <a:r>
              <a:rPr lang="ru-RU" sz="1600" b="1" dirty="0" smtClean="0">
                <a:solidFill>
                  <a:srgbClr val="000000"/>
                </a:solidFill>
              </a:rPr>
              <a:t>информации" </a:t>
            </a:r>
            <a:r>
              <a:rPr lang="ru-RU" sz="1600" b="1" dirty="0">
                <a:solidFill>
                  <a:srgbClr val="000000"/>
                </a:solidFill>
              </a:rPr>
              <a:t>(тыс</a:t>
            </a:r>
            <a:r>
              <a:rPr lang="ru-RU" sz="1600" b="1" dirty="0" smtClean="0">
                <a:solidFill>
                  <a:srgbClr val="000000"/>
                </a:solidFill>
              </a:rPr>
              <a:t>. рублей</a:t>
            </a:r>
            <a:r>
              <a:rPr lang="ru-RU" sz="1600" b="1" dirty="0">
                <a:solidFill>
                  <a:srgbClr val="000000"/>
                </a:solidFill>
              </a:rPr>
              <a:t>)</a:t>
            </a:r>
            <a:endParaRPr lang="ru-RU" sz="16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9200830"/>
              </p:ext>
            </p:extLst>
          </p:nvPr>
        </p:nvGraphicFramePr>
        <p:xfrm>
          <a:off x="624578" y="1979896"/>
          <a:ext cx="8247592" cy="11049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102838"/>
                <a:gridCol w="984739"/>
                <a:gridCol w="1055076"/>
                <a:gridCol w="1034981"/>
                <a:gridCol w="1055077"/>
                <a:gridCol w="1014881"/>
              </a:tblGrid>
              <a:tr h="2996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Структура расходов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b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2024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2025 год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2026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375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1 831 667,9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1 761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191,7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1 735 091,8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1 681 883,7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1 685 482,7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49437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Телевидение и радиовещание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1 006 883,8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1 012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764,9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995 122,0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995 122,0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995 122,0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375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Периодическая печать и издательства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793 059,5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712 844,2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716 586,0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662 697,7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665 589,2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3755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Другие вопросы в области средств массовой информации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31 724,6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35 582,6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23 383,8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24 064,0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24 771,5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77331" y="3042570"/>
            <a:ext cx="8247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Расходы по разделу </a:t>
            </a:r>
            <a:r>
              <a:rPr lang="ru-RU" sz="1600" b="1" dirty="0" smtClean="0"/>
              <a:t>"Обслуживание </a:t>
            </a:r>
            <a:r>
              <a:rPr lang="ru-RU" sz="1600" b="1" dirty="0"/>
              <a:t>государственного </a:t>
            </a:r>
            <a:endParaRPr lang="ru-RU" sz="1600" b="1" dirty="0" smtClean="0"/>
          </a:p>
          <a:p>
            <a:pPr algn="ctr"/>
            <a:r>
              <a:rPr lang="ru-RU" sz="1600" b="1" dirty="0" smtClean="0"/>
              <a:t>(муниципального) долга" </a:t>
            </a:r>
            <a:r>
              <a:rPr lang="ru-RU" sz="1600" b="1" dirty="0"/>
              <a:t>(тыс</a:t>
            </a:r>
            <a:r>
              <a:rPr lang="ru-RU" sz="1600" b="1" dirty="0" smtClean="0"/>
              <a:t>. рублей</a:t>
            </a:r>
            <a:r>
              <a:rPr lang="ru-RU" sz="1600" b="1" dirty="0"/>
              <a:t>)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6740405"/>
              </p:ext>
            </p:extLst>
          </p:nvPr>
        </p:nvGraphicFramePr>
        <p:xfrm>
          <a:off x="624578" y="5027135"/>
          <a:ext cx="8247592" cy="142494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110077"/>
                <a:gridCol w="1027503"/>
                <a:gridCol w="1017623"/>
                <a:gridCol w="1027503"/>
                <a:gridCol w="1017623"/>
                <a:gridCol w="1047263"/>
              </a:tblGrid>
              <a:tr h="2777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Структура расходов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2024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2025 год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2026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28 043 004,4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25 566 537,7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26 906 581,5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23 110 437,5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20 525 278,2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Дотации на выравнивание бюджетной обеспеченности субъектов Российской Федерации и муниципальных образований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670 085,3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761 667,6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1 285 292,4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1 454 571,6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1 194 258,9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Иные дотации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40 500,0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69 700,0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25 621 289,1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21 655 865,9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19 331 019,3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750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Прочие межбюджетные трансферты общего характера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27 332 419,1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24 735 170,1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4776988"/>
              </p:ext>
            </p:extLst>
          </p:nvPr>
        </p:nvGraphicFramePr>
        <p:xfrm>
          <a:off x="644684" y="3627345"/>
          <a:ext cx="8247592" cy="79629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110077"/>
                <a:gridCol w="1027503"/>
                <a:gridCol w="1017623"/>
                <a:gridCol w="1027503"/>
                <a:gridCol w="1017623"/>
                <a:gridCol w="1047263"/>
              </a:tblGrid>
              <a:tr h="2524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Структура расходов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2024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2025 год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2026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206 039,4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535 680,7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857 243,9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814 369,2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756 529,9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Обслуживание государственного (муниципального) внутреннего долга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206 039,4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535 680,7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857 243,9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814 369,2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756 529,9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86328" y="4430094"/>
            <a:ext cx="8247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</a:rPr>
              <a:t>Расходы по разделу </a:t>
            </a:r>
            <a:r>
              <a:rPr lang="ru-RU" sz="1600" b="1" dirty="0" smtClean="0">
                <a:solidFill>
                  <a:srgbClr val="000000"/>
                </a:solidFill>
              </a:rPr>
              <a:t>"Межбюджетные трансферты </a:t>
            </a:r>
            <a:r>
              <a:rPr lang="ru-RU" sz="1600" b="1" dirty="0">
                <a:solidFill>
                  <a:srgbClr val="000000"/>
                </a:solidFill>
              </a:rPr>
              <a:t>общего характера бюджетам бюджетной системы Российской </a:t>
            </a:r>
            <a:r>
              <a:rPr lang="ru-RU" sz="1600" b="1" dirty="0" smtClean="0">
                <a:solidFill>
                  <a:srgbClr val="000000"/>
                </a:solidFill>
              </a:rPr>
              <a:t>Федерации" </a:t>
            </a:r>
            <a:r>
              <a:rPr lang="ru-RU" sz="1600" b="1" dirty="0">
                <a:solidFill>
                  <a:srgbClr val="000000"/>
                </a:solidFill>
              </a:rPr>
              <a:t>(тыс</a:t>
            </a:r>
            <a:r>
              <a:rPr lang="ru-RU" sz="1600" b="1" dirty="0" smtClean="0">
                <a:solidFill>
                  <a:srgbClr val="000000"/>
                </a:solidFill>
              </a:rPr>
              <a:t>. рублей</a:t>
            </a:r>
            <a:r>
              <a:rPr lang="ru-RU" sz="1600" b="1" dirty="0">
                <a:solidFill>
                  <a:srgbClr val="000000"/>
                </a:solidFill>
              </a:rPr>
              <a:t>)</a:t>
            </a:r>
            <a:r>
              <a:rPr lang="ru-RU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394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634930" y="145406"/>
            <a:ext cx="8088112" cy="396089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БЮДЖЕТ РЕСПУБЛИКИ ТАТАРСТАН </a:t>
            </a:r>
            <a:r>
              <a:rPr lang="ru-RU" dirty="0" smtClean="0"/>
              <a:t>ИМЕЕТ </a:t>
            </a:r>
            <a:r>
              <a:rPr lang="ru-RU" dirty="0"/>
              <a:t>СОЦИАЛЬНУЮ НАПРАВЛЕННОСТЬ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836574251"/>
              </p:ext>
            </p:extLst>
          </p:nvPr>
        </p:nvGraphicFramePr>
        <p:xfrm>
          <a:off x="350017" y="721208"/>
          <a:ext cx="8532000" cy="6008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7559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444382" y="0"/>
            <a:ext cx="8088112" cy="494736"/>
          </a:xfrm>
        </p:spPr>
        <p:txBody>
          <a:bodyPr>
            <a:noAutofit/>
          </a:bodyPr>
          <a:lstStyle/>
          <a:p>
            <a:r>
              <a:rPr lang="ru-RU" sz="1400" dirty="0" smtClean="0"/>
              <a:t>Меры социальной поддержки отдельных категорий граждан в Республике Татарстан</a:t>
            </a:r>
            <a:endParaRPr lang="ru-RU" sz="1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179108"/>
              </p:ext>
            </p:extLst>
          </p:nvPr>
        </p:nvGraphicFramePr>
        <p:xfrm>
          <a:off x="444382" y="324280"/>
          <a:ext cx="8608178" cy="6456667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75556"/>
                <a:gridCol w="382258"/>
                <a:gridCol w="321308"/>
                <a:gridCol w="356698"/>
                <a:gridCol w="303193"/>
                <a:gridCol w="303193"/>
                <a:gridCol w="1337617"/>
                <a:gridCol w="829321"/>
                <a:gridCol w="1069734"/>
                <a:gridCol w="545908"/>
                <a:gridCol w="589660"/>
                <a:gridCol w="658024"/>
                <a:gridCol w="546933"/>
                <a:gridCol w="788775"/>
              </a:tblGrid>
              <a:tr h="7525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Категории получателей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Численность, </a:t>
                      </a:r>
                      <a:r>
                        <a:rPr lang="ru-RU" sz="7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ед.изм</a:t>
                      </a:r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Виды поддержки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Размеры выплат (руб.)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Правовое основание</a:t>
                      </a:r>
                      <a:b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(нормативный акт)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Объем расходов, тыс. </a:t>
                      </a:r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рублей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06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2022 </a:t>
                      </a:r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(факт)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2025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2026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2022 (</a:t>
                      </a:r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факт)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2025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2026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5999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32 531 099,9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33 325 998,4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34 174 451,5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36 354 773,1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35 483 189,2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907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из них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2141">
                <a:tc rowSpan="6"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Многодетные семьи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107 585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104 084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120 000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120 000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120 000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ежемесячная субсидия на проезд обучающимся в общеобразовательных организациях и профессиональных образовательных организациях до окончания ими обучения, но не более чем до достижения ими возраста 18 лет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субсидия на проезд 354 руб.  в месяц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Закон Республики  Татарстан от 08.12.2004 №63-ЗРТ "Об адресной социальной поддержке населения в Республике Татарстан"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338 897,0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359 970,1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392 616,0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408 801,6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425 750,4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3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субсидия на приобретение лекарственных средств на детей в возрасте до 6 лет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субсидия на лекарства  157 руб. в месяц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12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субсидия в размере 30% расходов на оплату жилья и коммунальных услуг в пределах социальной нормы площади жилья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инормативов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потребления услуг для населения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563 227,6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641 263,0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652 058,3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678 140,6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705 266,2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1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пособия семьям, воспитывающим трех и более одновременно рожденных детей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единовременное пособие- 10 000 руб.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ежемесячное пособие- 1000 руб.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Указ Президента РТ от 20.08.2008 №УП-397 "О дополнительных мерах социальной поддержки семей с детьми в связи с рождением одновременно трех и более детей"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392,9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320,1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1 504,0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1 564,0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1 624,0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39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семьи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 семьи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семьи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семьи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семьи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жильем многодетных семей, имеющих пять и более детей, нуждающихся в улучшении жилищных условий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порядка 9 168,0 тыс.руб. на семью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Постановление КМ РТ от 03.10.2019 № 888 "Об утверждении государственной программы "Обеспечение качественным жильем и услугами жилищно-коммунального хозяйства населения Республики Татарстан"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229 183,0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243 028,5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252 889,7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263 005,3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273 525,5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30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выплата денежного вознаграждения матерям, награжденным медалью Республики Татарстан «Ана даны - Материнская слава» 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матерям, воспитавшим пять детей - 50 000 рублей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Указ Президента Республики Татарстан от 02.11.2000г. № УП-828 «О порядке рассмотрения и представления документов к награждению медалью Республики Татарстан «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Ана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даны - Материнская слава»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1 230,0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1 250,0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3 700,0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3 700,0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3 700,0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9234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Молодые семьи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 семей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 семей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 семьи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 семьи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 семьи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Оказание дополнительных мер государственной поддержки в решении жилищных проблем молодым семьям, признанным в установленном порядке нуждающимися в улучшении жилищных условий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порядка 1 356,0 тыс.рублей на семью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Постановление КМ РТ от 03.10.2019 № 888 "Об утверждении государственной программы "Обеспечение качественным жильем и услугами жилищно-коммунального хозяйства населения Республики Татарстан"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67 134,2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125 481,7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133 349,2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137 154,6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147 605,9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363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75653" y="200967"/>
            <a:ext cx="8381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</a:rPr>
              <a:t>Татарстан </a:t>
            </a:r>
            <a:r>
              <a:rPr lang="ru-RU" sz="2000" dirty="0" err="1">
                <a:solidFill>
                  <a:srgbClr val="FF0000"/>
                </a:solidFill>
              </a:rPr>
              <a:t>Республикасы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Дәүләт</a:t>
            </a:r>
            <a:r>
              <a:rPr lang="ru-RU" sz="2000" dirty="0">
                <a:solidFill>
                  <a:srgbClr val="FF0000"/>
                </a:solidFill>
              </a:rPr>
              <a:t> Советы </a:t>
            </a:r>
            <a:r>
              <a:rPr lang="ru-RU" sz="2000" dirty="0" err="1">
                <a:solidFill>
                  <a:srgbClr val="FF0000"/>
                </a:solidFill>
              </a:rPr>
              <a:t>утырышында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Финанс</a:t>
            </a:r>
            <a:r>
              <a:rPr lang="ru-RU" sz="2000" dirty="0">
                <a:solidFill>
                  <a:srgbClr val="FF0000"/>
                </a:solidFill>
              </a:rPr>
              <a:t/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>министры Радик </a:t>
            </a:r>
            <a:r>
              <a:rPr lang="ru-RU" sz="2000" dirty="0" err="1">
                <a:solidFill>
                  <a:srgbClr val="FF0000"/>
                </a:solidFill>
              </a:rPr>
              <a:t>Рәүфович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Гайзатуллинның</a:t>
            </a:r>
            <a:r>
              <a:rPr lang="ru-RU" sz="2000" dirty="0">
                <a:solidFill>
                  <a:srgbClr val="FF0000"/>
                </a:solidFill>
              </a:rPr>
              <a:t> доклады </a:t>
            </a:r>
            <a:r>
              <a:rPr lang="ru-RU" sz="2000" dirty="0" err="1">
                <a:solidFill>
                  <a:srgbClr val="FF0000"/>
                </a:solidFill>
              </a:rPr>
              <a:t>тезислары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b="1" dirty="0">
              <a:solidFill>
                <a:schemeClr val="accent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2150" y="1090712"/>
            <a:ext cx="8229003" cy="418576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/>
            <a:r>
              <a:rPr lang="tt-RU" sz="1400" dirty="0"/>
              <a:t> </a:t>
            </a:r>
            <a:r>
              <a:rPr lang="tt-RU" sz="1400" dirty="0" smtClean="0"/>
              <a:t>         Республика </a:t>
            </a:r>
            <a:r>
              <a:rPr lang="tt-RU" sz="1400" dirty="0"/>
              <a:t>Конституциясенең 94 маддәсе һәм Татарстан Республикасы Бюджет кодексының 61 маддәсе нигезендә </a:t>
            </a:r>
            <a:r>
              <a:rPr lang="tt-RU" sz="1400" dirty="0" smtClean="0"/>
              <a:t>Татарстан Республикасы </a:t>
            </a:r>
            <a:r>
              <a:rPr lang="ru-RU" sz="1400" dirty="0" smtClean="0"/>
              <a:t>Р</a:t>
            </a:r>
            <a:r>
              <a:rPr lang="tt-RU" sz="1400" dirty="0" smtClean="0"/>
              <a:t>әисе </a:t>
            </a:r>
            <a:r>
              <a:rPr lang="tt-RU" sz="1400" dirty="0"/>
              <a:t>тарафыннан Дәүләт Советына тикшерүгә </a:t>
            </a:r>
            <a:r>
              <a:rPr lang="tt-RU" sz="1400" dirty="0" smtClean="0"/>
              <a:t>2024 </a:t>
            </a:r>
            <a:r>
              <a:rPr lang="tt-RU" sz="1400" dirty="0"/>
              <a:t>елга һәм </a:t>
            </a:r>
            <a:r>
              <a:rPr lang="tt-RU" sz="1400" dirty="0" smtClean="0"/>
              <a:t>2025 – 2026 </a:t>
            </a:r>
            <a:r>
              <a:rPr lang="tt-RU" sz="1400" dirty="0"/>
              <a:t>еллар план чорына Татарстан Республикасы бюджеты турында закон проекты кертелде.</a:t>
            </a:r>
            <a:endParaRPr lang="ru-RU" sz="1400" dirty="0"/>
          </a:p>
          <a:p>
            <a:pPr algn="just"/>
            <a:r>
              <a:rPr lang="tt-RU" sz="1400" dirty="0"/>
              <a:t> </a:t>
            </a:r>
            <a:r>
              <a:rPr lang="tt-RU" sz="1400" dirty="0" smtClean="0"/>
              <a:t>         Закон </a:t>
            </a:r>
            <a:r>
              <a:rPr lang="tt-RU" sz="1400" dirty="0"/>
              <a:t>проекты Россия Федерациясе Бюджет кодексы һәм Татарстан Республикасы Бюджет кодексы тарафыннан куелган таләпләргә туры  китереп әзерләнде. </a:t>
            </a:r>
            <a:endParaRPr lang="ru-RU" sz="1400" dirty="0"/>
          </a:p>
          <a:p>
            <a:pPr algn="just"/>
            <a:r>
              <a:rPr lang="tt-RU" sz="1400" dirty="0"/>
              <a:t> </a:t>
            </a:r>
            <a:r>
              <a:rPr lang="tt-RU" sz="1400" dirty="0" smtClean="0"/>
              <a:t>          Закон </a:t>
            </a:r>
            <a:r>
              <a:rPr lang="tt-RU" sz="1400" dirty="0"/>
              <a:t>проекты </a:t>
            </a:r>
            <a:r>
              <a:rPr lang="tt-RU" sz="1400" dirty="0" smtClean="0"/>
              <a:t>23 маддә </a:t>
            </a:r>
            <a:r>
              <a:rPr lang="tt-RU" sz="1400" dirty="0"/>
              <a:t>һәм </a:t>
            </a:r>
            <a:r>
              <a:rPr lang="tt-RU" sz="1400" dirty="0" smtClean="0"/>
              <a:t>43 </a:t>
            </a:r>
            <a:r>
              <a:rPr lang="tt-RU" sz="1400" dirty="0"/>
              <a:t>кушымтадан тора. Анда Бюджет кодексы тарафыннан каралган документлар һәм материаллар бар. </a:t>
            </a:r>
            <a:endParaRPr lang="ru-RU" sz="1400" dirty="0">
              <a:cs typeface="Arial" panose="020B0604020202020204" pitchFamily="34" charset="0"/>
            </a:endParaRPr>
          </a:p>
          <a:p>
            <a:pPr algn="just"/>
            <a:r>
              <a:rPr lang="tt-RU" sz="1400" dirty="0" smtClean="0"/>
              <a:t>Чыгымнар </a:t>
            </a:r>
            <a:r>
              <a:rPr lang="tt-RU" sz="1400" dirty="0"/>
              <a:t>буенча бюджетны формалаштыру кысаларында республика министрлыклары һәм идарә тармаклары, шулай ук муниципаль районнар һәм шәһәр берәмлекләренең тәкъдимнәрен тикшерү буенча киңәшмәләр үткәрелде. </a:t>
            </a:r>
            <a:endParaRPr lang="ru-RU" sz="1400" dirty="0"/>
          </a:p>
          <a:p>
            <a:pPr algn="just"/>
            <a:r>
              <a:rPr lang="tt-RU" sz="1400" dirty="0" smtClean="0"/>
              <a:t>           Уртак </a:t>
            </a:r>
            <a:r>
              <a:rPr lang="tt-RU" sz="1400" dirty="0"/>
              <a:t>эш нәтиҗәсендә сценар шартларда бюджет фаразы муниципалитетлар һәм бюджет акчаларын баш бүлүчеләр белән фикер каршылыкларыннан башка килештерелде.  </a:t>
            </a:r>
            <a:endParaRPr lang="ru-RU" sz="1400" dirty="0"/>
          </a:p>
          <a:p>
            <a:pPr algn="just"/>
            <a:r>
              <a:rPr lang="tt-RU" sz="1400" dirty="0" smtClean="0"/>
              <a:t>           Шулай </a:t>
            </a:r>
            <a:r>
              <a:rPr lang="tt-RU" sz="1400" dirty="0"/>
              <a:t>итеп, Татарстан Республикасы бюджетының, 45 муниципаль район һәм шәһәр берәмлекләре бюджетларының, </a:t>
            </a:r>
            <a:r>
              <a:rPr lang="tt-RU" sz="1400" dirty="0" smtClean="0"/>
              <a:t>911 </a:t>
            </a:r>
            <a:r>
              <a:rPr lang="tt-RU" sz="1400" dirty="0"/>
              <a:t>җирлек бюджетының </a:t>
            </a:r>
            <a:r>
              <a:rPr lang="tt-RU" sz="1400" dirty="0" smtClean="0"/>
              <a:t>2024 – 2026 елларга </a:t>
            </a:r>
            <a:r>
              <a:rPr lang="tt-RU" sz="1400" dirty="0"/>
              <a:t>проектлары төзелде. Барлык муниципаль берәмлекләрнең бюджетлары дефицитсыз булыр дип фаразлана. </a:t>
            </a:r>
            <a:endParaRPr lang="ru-RU" sz="1400" dirty="0"/>
          </a:p>
          <a:p>
            <a:pPr algn="just"/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smtClean="0">
                <a:cs typeface="Arial" panose="020B0604020202020204" pitchFamily="34" charset="0"/>
              </a:rPr>
              <a:t>           2024 </a:t>
            </a:r>
            <a:r>
              <a:rPr lang="ru-RU" sz="1400" dirty="0" err="1">
                <a:cs typeface="Arial" panose="020B0604020202020204" pitchFamily="34" charset="0"/>
              </a:rPr>
              <a:t>елда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дәүләт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программалары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буенча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чыгымнарны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бүлү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һәм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милли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һәм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федераль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проектларның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дәүләт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программалары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составында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чагылдыру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дәвам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итәчәк</a:t>
            </a:r>
            <a:r>
              <a:rPr lang="ru-RU" sz="1400" dirty="0">
                <a:cs typeface="Arial" panose="020B0604020202020204" pitchFamily="34" charset="0"/>
              </a:rPr>
              <a:t>. </a:t>
            </a:r>
            <a:r>
              <a:rPr lang="tt-RU" sz="1400" dirty="0" smtClean="0"/>
              <a:t>Алдан </a:t>
            </a:r>
            <a:r>
              <a:rPr lang="tt-RU" sz="1400" dirty="0"/>
              <a:t>ясалган фараз буенча чыгымнарның якынча 90 проценты программалар белән иңләп алыначак.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85470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491200" y="0"/>
            <a:ext cx="8088112" cy="494736"/>
          </a:xfrm>
        </p:spPr>
        <p:txBody>
          <a:bodyPr>
            <a:noAutofit/>
          </a:bodyPr>
          <a:lstStyle/>
          <a:p>
            <a:r>
              <a:rPr lang="ru-RU" sz="1400" dirty="0" smtClean="0"/>
              <a:t>Меры социальной поддержки отдельных категорий граждан в Республике Татарстан</a:t>
            </a:r>
            <a:br>
              <a:rPr lang="ru-RU" sz="1400" dirty="0" smtClean="0"/>
            </a:br>
            <a:r>
              <a:rPr lang="ru-RU" sz="1400" dirty="0" smtClean="0"/>
              <a:t>(продолжение)</a:t>
            </a:r>
            <a:endParaRPr lang="ru-RU" sz="1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4185640"/>
              </p:ext>
            </p:extLst>
          </p:nvPr>
        </p:nvGraphicFramePr>
        <p:xfrm>
          <a:off x="485022" y="417904"/>
          <a:ext cx="8538209" cy="633349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91161"/>
                <a:gridCol w="423356"/>
                <a:gridCol w="336764"/>
                <a:gridCol w="372855"/>
                <a:gridCol w="372855"/>
                <a:gridCol w="372855"/>
                <a:gridCol w="973060"/>
                <a:gridCol w="991248"/>
                <a:gridCol w="1211470"/>
                <a:gridCol w="616602"/>
                <a:gridCol w="640705"/>
                <a:gridCol w="615796"/>
                <a:gridCol w="559741"/>
                <a:gridCol w="559741"/>
              </a:tblGrid>
              <a:tr h="15096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Категории получателей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Численность, </a:t>
                      </a:r>
                      <a:r>
                        <a:rPr lang="ru-RU" sz="7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ед.изм</a:t>
                      </a:r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Виды поддержки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Размеры выплат (руб.)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Правовое основание</a:t>
                      </a:r>
                      <a:b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(нормативный акт)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Объем расходов, тыс. </a:t>
                      </a:r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рублей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09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2022  </a:t>
                      </a:r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(факт)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2025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2026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2022 </a:t>
                      </a:r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(факт)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2025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2026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80595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Семьи с детьми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39 689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8 386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ежемесячное пособие на ребенка в возрасте до 16 лет (на учащегося общеобразовательного учреждения - до окончания им обучения, но не более чем до достижения им возраста 18 лет)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ежемесячное пособие на ребенка до 16 лет- 385 руб., ежемесячное на ребенка одинокой матери-1 014 руб., ежемесячное пособие на ребенка, родители которого уклон. от алиментов, детям военнослужащих-573 руб.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Закон Республики  Татарстан от 08.12.2004 №63-ЗРТ "Об адресной социальной поддержке населения в Республике Татарстан"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278 233,9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63 443,0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12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136 356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116 812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160 000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160 000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160 000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компенсация за присмотр и уход за детьми в государственных и муниципальных образовательных организациях, реализующих образовательную программу дошкольного образования 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20% на первого ребенка, 50% на второго, 70% на третьего и последующих детей от среднего размера родительской платы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Постановление КМ РТ от 18.01.2007 № 9 "О компенсации части родительской платы за присмотр и уход за ребенком в образовательных организациях, реализующих образовательную программу дошкольного образования"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882 452,6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861 545,0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1 362 432,0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1 419 329,3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1 478 502,5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8973">
                <a:tc rowSpan="4"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Дети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282 304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298 475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311 533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311 533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311 533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питанием обучающихся в общеобразовательных организациях и профессиональных образовательных организациях 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8,8 руб. в день в период обучения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Закон Республики  Татарстан от 08.12.2004 №63-ЗРТ "Об адресной социальной поддержке населения в Республике Татарстан"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480 540,9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558 255,4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593 285,1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616 216,9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636 377,4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80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218 685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218 685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220 687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220 687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220 687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оздоровление детей в лагерях, санаториях, санаториях-профилакториях 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средняя стоимость путевки 11 011,0 руб.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ПКМ РТ № 158 "Об утверждении государственной программы "Развитие молодежной политики в РТ на 2019-2025 гг"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1 756 995,0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2 167 815,5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2 294 039,2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2 294 039,2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2 294 039,2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22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176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145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ежемесячная денежная выплата детям-инвалидам в возрасте до 18 лет, нуждающимся в постоянном постороннем уходе (помощи, надзоре)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разница между величиной прожиточного минимума на душу населенияи среднедушевым доходом семьи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Постановление Кабинета Министров Республики Татарстан от 07.03.2012г. № 188 "О дополнительной ежемесячной денежной выплате детям-инвалидам, нуждающимся в постоянном постороннем уходе (помощи, надзоре)"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9 271,3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7 304,9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43 508,7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45 219,1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47 059,0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22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35 991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36 601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40 861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40 861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40 861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безвозмездное обеспечение детей первых трех лет жизни специальными молочными продуктами и смесями по рецептам врачей 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 нормативным затратам на безвозмездное обеспечение специальными молочными продуктами детского питания детей первых трех лет жизни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Закон Республики  Татарстан от 08.12.2004 №63-ЗРТ "Об адресной социальной поддержке населения в Республике Татарстан"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489 015,0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563 303,0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661 644,7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688 013,3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715 436,6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533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491200" y="0"/>
            <a:ext cx="8088112" cy="494736"/>
          </a:xfrm>
        </p:spPr>
        <p:txBody>
          <a:bodyPr>
            <a:noAutofit/>
          </a:bodyPr>
          <a:lstStyle/>
          <a:p>
            <a:r>
              <a:rPr lang="ru-RU" sz="1400" dirty="0" smtClean="0"/>
              <a:t>Меры социальной поддержки отдельных категорий граждан в Республике Татарстан</a:t>
            </a:r>
            <a:br>
              <a:rPr lang="ru-RU" sz="1400" dirty="0" smtClean="0"/>
            </a:br>
            <a:r>
              <a:rPr lang="en-US" sz="1400" dirty="0" smtClean="0"/>
              <a:t>(</a:t>
            </a:r>
            <a:r>
              <a:rPr lang="ru-RU" sz="1400" dirty="0" smtClean="0"/>
              <a:t>продолжение)</a:t>
            </a:r>
            <a:endParaRPr lang="ru-RU" sz="1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665618"/>
              </p:ext>
            </p:extLst>
          </p:nvPr>
        </p:nvGraphicFramePr>
        <p:xfrm>
          <a:off x="589659" y="428263"/>
          <a:ext cx="8439750" cy="635127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71259"/>
                <a:gridCol w="332081"/>
                <a:gridCol w="332081"/>
                <a:gridCol w="376637"/>
                <a:gridCol w="376637"/>
                <a:gridCol w="349735"/>
                <a:gridCol w="1165782"/>
                <a:gridCol w="1138879"/>
                <a:gridCol w="970269"/>
                <a:gridCol w="552736"/>
                <a:gridCol w="607232"/>
                <a:gridCol w="607232"/>
                <a:gridCol w="607232"/>
                <a:gridCol w="551958"/>
              </a:tblGrid>
              <a:tr h="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Категории получателей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Численность, </a:t>
                      </a:r>
                      <a:r>
                        <a:rPr lang="ru-RU" sz="7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ед.изм</a:t>
                      </a:r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Виды поддержки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Размеры выплат (руб.)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Правовое основание</a:t>
                      </a:r>
                      <a:b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(нормативный акт)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Объем расходов, тыс. </a:t>
                      </a:r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рублей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2022 </a:t>
                      </a:r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(факт)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2025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2026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2022 </a:t>
                      </a:r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(факт)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2025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2026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rowSpan="4"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Дети-сироты и дети, оставшиеся без попечения родителей, лиц из их числа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6 295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5 858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6 589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6 589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6 589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ежемесячная денежная выплата на детей-сирот, детей, оставшихся без попечения родителей, переданных под опеку (попечительство), в приемные семьи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дошкольников - 10 326 руб., 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школьников - 11 907 руб.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Закон Республики  Татарстан от 08.12.2004 №63-ЗРТ "Об адресной социальной поддержке населения в Республике Татарстан"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964 454,2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984 194,7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963 455,0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1 001 994,1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1 042 073,9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2 889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2 950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2 294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2 294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2 294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вознаграждение, причитающееся опекунам или попечителям, исполняющим свои обязанности возмездно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3000 руб. в месяц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"Семейный кодекс Республики Татарстан" от 13.01.2009 N 4-ЗРТ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187 436,5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190 202,1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195 407,8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203 224,6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211 354,1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3 824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3 589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субсидия на проезд детей-сирот, детей, оставшихся без попечения родителей, и лиц из их числа 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субсидия на проезд 354 руб. в месяц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Закон Республики  Татарстан от 08.12.2004 №63-ЗРТ "Об адресной социальной поддержке населения в Республике Татарстан"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16 605,1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16 852,0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22 140,0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23 040,0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24 000,0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7 278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6 816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9 304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9 304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9 304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материальное обеспечение детей-сирот, обучающимся по основным образовательным программам в профессиональных образовательных организациях и организациях высшего образования (единовременное пособие при выпуске из образовательного учреждения,   единовременное пособие на обеспечение одеждой, обувью, мягким инвентарем и оборудованием при выпуске из образовательного учреждения, ежегодное пособие на приобретение учебной литературы и письменных принадлежностей, ежегодное пособие на приобретение одежды, обуви и мягкого инвентаря,  ежемесячная стипендия, ежемесячное пособие на питание)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единовременное пособие при выпуске -899 руб., единовременное пособие на приобретение одежды, обуви, мягкого инвентаря и оборудования - 59 337 руб., ежегодное пособие на приобретение учебной литературы и письменных принадлежностей - 3 210,0 руб. (на базе основного общего образования, среднего общего образования, на базе подготовки специалистов среднего звена), 8 303 руб. (на базе бакалавриата, специалитета, магистратуры), ежегодное пособие на приобретение одежды, обуви, мягкого инвентаря и оборудования - 25 289 руб., ежемесячная стипендия - 1 046,0 руб. (до 1 сентября 2023 года), 1 110,0 руб. (с 1 сентября 2023 года), ежемесячное пособие на питание - 7 877 руб. (на базе подготовки по профессиям рабочих, должностям служащих, на базе основного общего образования), 9 076 руб. (на базе среднего общего образования, подготовки специалистов среднего звена, на базе бакалавриата, специалитета, магистратуры)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Закон Республики  Татарстан от 08.12.2004 №63-ЗРТ "Об адресной социальной поддержке населения в Республике Татарстан"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202 799,0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198 562,8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286 681,6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294 954,4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303 560,1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330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0476679"/>
              </p:ext>
            </p:extLst>
          </p:nvPr>
        </p:nvGraphicFramePr>
        <p:xfrm>
          <a:off x="512747" y="581855"/>
          <a:ext cx="8516660" cy="539115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45214"/>
                <a:gridCol w="330358"/>
                <a:gridCol w="374681"/>
                <a:gridCol w="374681"/>
                <a:gridCol w="374681"/>
                <a:gridCol w="347919"/>
                <a:gridCol w="1159730"/>
                <a:gridCol w="1132967"/>
                <a:gridCol w="965231"/>
                <a:gridCol w="549867"/>
                <a:gridCol w="604080"/>
                <a:gridCol w="604080"/>
                <a:gridCol w="604080"/>
                <a:gridCol w="549091"/>
              </a:tblGrid>
              <a:tr h="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Категории получателей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Численность, </a:t>
                      </a:r>
                      <a:r>
                        <a:rPr lang="ru-RU" sz="7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ед.изм</a:t>
                      </a:r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Виды поддержки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Размеры выплат (руб.)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Правовое основание</a:t>
                      </a:r>
                      <a:b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(нормативный акт)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Объем расходов, тыс. </a:t>
                      </a:r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рублей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2022 </a:t>
                      </a:r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(факт)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2025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2026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2022 </a:t>
                      </a:r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(факт)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2025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2026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Ветераны труда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158 704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146 467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145 000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145 000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145 000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ежемесячная денежная выплата, субсидия в размере 50% затрат по оплате услуг связи, субсидия в размере 50% расходов на оплату жилья и коммунальных услуг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ежемесячная денежная выплата 581 руб.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Закон Республики  Татарстан от 08.12.2004 №63-ЗРТ "Об адресной социальной поддержке населения в Республике Татарстан"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2 890 798,0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2 932 513,4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3 902 391,1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4 059 878,7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4 223 666,5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Труженики тыла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867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662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ежемесячная денежная выплата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ежемесячная денежная выплата 867 руб., 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Закон Республики  Татарстан от 08.12.2004 №63-ЗРТ "Об адресной социальной поддержке населения в Республике Татарстан"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8 592,9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7 008,8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6 598,3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6 868,9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7 146,8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реабилитированные лица и лица, признанные пострадавшими от политических репрессий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1 279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1 174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1 120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1 120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1 120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ежемесячная денежная выплата, установка телефона, междугородный проезд 1 раз в год, субсидия в размере 50% расходов на оплату жилья и коммунальных услуг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ежемесячная денежная выплата реабилитированным гражданам - 867 руб., репрессированным гражданам - 727 руб.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Закон Республики  Татарстан от 08.12.2004 №63-ЗРТ "Об адресной социальной поддержке населения в Республике Татарстан"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28 256,3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28 411,4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49 363,5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51 350,3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53 410,2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Малоимущие граждане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75 564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61 300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61 300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61 300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61 300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Предоставление гражданам субсидий на оплату жилого помещения  и коммунальных услуг 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предоставляются гражданам в случае, если их расходы на оплату жилого помещения и коммунальных услуг, рассчитанные исходя из размера региональных стандартов нормативной площади жилого помещения, используемой для расчета субсидий, и размера региональных стандартов стоимости жилищно-коммунальных услуг, превышают величину, соответствующую максимально допустимой доле расходов граждан на оплату жилого помещения и коммунальных услуг в совокупном доходе семьи. 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Региональный стандарт максимально допустимой доли собственных расходов граждан на оплату ЖКУ в совокупном доходе семьи установлен в размере 21 процент.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Жилищный кодекс Российской Федерации (статья 159), Постановление Правительства РФ от 14.12.2005 №761 "О предоставлении субсидий на оплату жилого помещения и коммунальных услуг"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1 086 611,0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1 132 389,9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2 575 290,4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2 675 806,3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2 781 898,4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Текст 2"/>
          <p:cNvSpPr>
            <a:spLocks noGrp="1"/>
          </p:cNvSpPr>
          <p:nvPr>
            <p:ph type="body" sz="quarter" idx="14"/>
          </p:nvPr>
        </p:nvSpPr>
        <p:spPr>
          <a:xfrm>
            <a:off x="491200" y="0"/>
            <a:ext cx="8088112" cy="494736"/>
          </a:xfrm>
        </p:spPr>
        <p:txBody>
          <a:bodyPr>
            <a:noAutofit/>
          </a:bodyPr>
          <a:lstStyle/>
          <a:p>
            <a:r>
              <a:rPr lang="ru-RU" sz="1400" dirty="0" smtClean="0"/>
              <a:t>Меры социальной поддержки отдельных категорий граждан в Республике Татарстан</a:t>
            </a:r>
            <a:br>
              <a:rPr lang="ru-RU" sz="1400" dirty="0" smtClean="0"/>
            </a:br>
            <a:r>
              <a:rPr lang="en-US" sz="1400" dirty="0" smtClean="0"/>
              <a:t>(</a:t>
            </a:r>
            <a:r>
              <a:rPr lang="ru-RU" sz="1400" dirty="0" smtClean="0"/>
              <a:t>окончание)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97371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Программно-целевые расходы </a:t>
            </a:r>
            <a:r>
              <a:rPr lang="ru-RU" dirty="0" smtClean="0"/>
              <a:t>бюджета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/>
              <a:t>Республики Татарстан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807148"/>
              </p:ext>
            </p:extLst>
          </p:nvPr>
        </p:nvGraphicFramePr>
        <p:xfrm>
          <a:off x="514350" y="3707063"/>
          <a:ext cx="8502328" cy="229803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610082"/>
                <a:gridCol w="929971"/>
                <a:gridCol w="536522"/>
                <a:gridCol w="971027"/>
                <a:gridCol w="392778"/>
                <a:gridCol w="939884"/>
                <a:gridCol w="359229"/>
                <a:gridCol w="930728"/>
                <a:gridCol w="432708"/>
                <a:gridCol w="922564"/>
                <a:gridCol w="476835"/>
              </a:tblGrid>
              <a:tr h="33593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Наименование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(факт)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2024</a:t>
                      </a:r>
                      <a:r>
                        <a:rPr lang="ru-RU" sz="1050" b="1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2025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(прогноз)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2026 год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911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Сумма, </a:t>
                      </a:r>
                      <a:b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Доля в общем объеме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расходов%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Сумма, </a:t>
                      </a:r>
                      <a:b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Доля, %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Сумма, </a:t>
                      </a:r>
                      <a:b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Доля, </a:t>
                      </a: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Сумма, </a:t>
                      </a:r>
                      <a:b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Доля, </a:t>
                      </a: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Сумма, </a:t>
                      </a:r>
                      <a:b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Доля, </a:t>
                      </a: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8209">
                <a:tc>
                  <a:txBody>
                    <a:bodyPr/>
                    <a:lstStyle/>
                    <a:p>
                      <a:pPr algn="just" rtl="0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Всего расходов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463 181 407,9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510 221 004,4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399 599 130,1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416 090 167,2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446 275 971,2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35933">
                <a:tc>
                  <a:txBody>
                    <a:bodyPr/>
                    <a:lstStyle/>
                    <a:p>
                      <a:pPr algn="just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Государственные программы РТ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430 607 623,1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472 919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993,7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362 512 155,4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366 744 431,6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385 738 339,4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03">
                <a:tc>
                  <a:txBody>
                    <a:bodyPr/>
                    <a:lstStyle/>
                    <a:p>
                      <a:pPr algn="just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Непрограммные направления расходов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32 573 784,8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37 301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010,7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37 086 974,7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37 695 735,6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39 537 631,8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933">
                <a:tc>
                  <a:txBody>
                    <a:bodyPr/>
                    <a:lstStyle/>
                    <a:p>
                      <a:pPr algn="just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Условно утвержденные расходы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11 650 000,0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21 000 000,0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14350" y="678815"/>
            <a:ext cx="8502328" cy="2893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/>
              <a:t>         </a:t>
            </a:r>
            <a:r>
              <a:rPr lang="ru-RU" sz="1400" dirty="0" smtClean="0"/>
              <a:t>Особенностью </a:t>
            </a:r>
            <a:r>
              <a:rPr lang="ru-RU" sz="1400" dirty="0"/>
              <a:t>программного бюджета является то, что все или почти все расходы включены в программы, и каждая </a:t>
            </a:r>
            <a:r>
              <a:rPr lang="ru-RU" sz="1400" dirty="0" smtClean="0"/>
              <a:t>программа </a:t>
            </a:r>
            <a:r>
              <a:rPr lang="ru-RU" sz="1400" dirty="0"/>
              <a:t>своей целью увязана с тем или иным итогом деятельности органа власти, направлена на положительные изменения в жизни общества в целом и улучшение качества жизни каждого гражданина в отдельности. Каждая государственная программа имеет свои цели, задачи, комплекс мероприятий и закрепленный результат. В рамках программ отражены основные направления, на которые направляются бюджетные средства</a:t>
            </a:r>
            <a:r>
              <a:rPr lang="ru-RU" sz="1400" dirty="0" smtClean="0"/>
              <a:t>.</a:t>
            </a:r>
            <a:r>
              <a:rPr lang="ru-RU" sz="1400" dirty="0"/>
              <a:t> </a:t>
            </a:r>
            <a:endParaRPr lang="en-US" sz="1400" dirty="0" smtClean="0"/>
          </a:p>
          <a:p>
            <a:pPr algn="just"/>
            <a:r>
              <a:rPr lang="en-US" sz="1400" dirty="0" smtClean="0"/>
              <a:t>         </a:t>
            </a:r>
            <a:r>
              <a:rPr lang="ru-RU" sz="1400" dirty="0" smtClean="0"/>
              <a:t>В </a:t>
            </a:r>
            <a:r>
              <a:rPr lang="ru-RU" sz="1400" dirty="0"/>
              <a:t>Законе Республики Татарстан «О бюджете Республики Татарстан на 2024 год и на плановый период 2025 и 2026 годов» предусмотрены расходы по 32 государственным программам. Начиная с 2024 года государственные программы имеют новую структуру, предусматривающую деление государственных программ на проектную и процессные </a:t>
            </a:r>
            <a:r>
              <a:rPr lang="ru-RU" sz="1400" dirty="0" smtClean="0"/>
              <a:t>части, а </a:t>
            </a:r>
            <a:r>
              <a:rPr lang="ru-RU" sz="1400" dirty="0"/>
              <a:t>все паспорта госпрограмм </a:t>
            </a:r>
            <a:r>
              <a:rPr lang="ru-RU" sz="1400" dirty="0" smtClean="0"/>
              <a:t>и их </a:t>
            </a:r>
            <a:r>
              <a:rPr lang="ru-RU" sz="1400" dirty="0"/>
              <a:t>структурных элементов (региональных проектов и комплексов процессных мероприятий) </a:t>
            </a:r>
            <a:r>
              <a:rPr lang="ru-RU" sz="1400" dirty="0" smtClean="0"/>
              <a:t> утверждаются </a:t>
            </a:r>
            <a:r>
              <a:rPr lang="ru-RU" sz="1400" dirty="0"/>
              <a:t>в Цифровом модуле – </a:t>
            </a:r>
            <a:r>
              <a:rPr lang="ru-RU" sz="1400" dirty="0" smtClean="0"/>
              <a:t>новой </a:t>
            </a:r>
            <a:r>
              <a:rPr lang="ru-RU" sz="1400" dirty="0"/>
              <a:t>системе по работе с госпрограммами </a:t>
            </a:r>
            <a:r>
              <a:rPr lang="ru-RU" sz="1400" dirty="0" smtClean="0"/>
              <a:t>Республики Татарстан.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71083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264746"/>
            <a:ext cx="8088112" cy="440104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Расходы бюджета Республики Татарстан на реализацию государственных </a:t>
            </a:r>
            <a:r>
              <a:rPr lang="ru-RU" dirty="0" smtClean="0"/>
              <a:t>программ </a:t>
            </a:r>
            <a:r>
              <a:rPr lang="ru-RU" dirty="0"/>
              <a:t>Республики </a:t>
            </a:r>
            <a:r>
              <a:rPr lang="ru-RU" dirty="0" smtClean="0"/>
              <a:t>Татарстан (</a:t>
            </a:r>
            <a:r>
              <a:rPr lang="ru-RU" dirty="0" err="1" smtClean="0"/>
              <a:t>тыс.рублей</a:t>
            </a:r>
            <a:r>
              <a:rPr lang="ru-RU" dirty="0"/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133831"/>
              </p:ext>
            </p:extLst>
          </p:nvPr>
        </p:nvGraphicFramePr>
        <p:xfrm>
          <a:off x="514350" y="704850"/>
          <a:ext cx="8513901" cy="4741781"/>
        </p:xfrm>
        <a:graphic>
          <a:graphicData uri="http://schemas.openxmlformats.org/drawingml/2006/table">
            <a:tbl>
              <a:tblPr bandRow="1">
                <a:tableStyleId>{1E171933-4619-4E11-9A3F-F7608DF75F80}</a:tableStyleId>
              </a:tblPr>
              <a:tblGrid>
                <a:gridCol w="3363169"/>
                <a:gridCol w="1041722"/>
                <a:gridCol w="1006997"/>
                <a:gridCol w="1053296"/>
                <a:gridCol w="1053296"/>
                <a:gridCol w="995421"/>
              </a:tblGrid>
              <a:tr h="2991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Наименование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год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b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2024 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2025 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2026 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315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430 607 623,1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472 919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993,7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362 512 155,4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366 744 431,6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385 738 339,4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0683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"Развитие здравоохранения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58 406 101,2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67 817 513,2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61 520 328,3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66 093 487,9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65 030 044,4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83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"Развитие образования и науки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88 030 841,6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91 785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526,9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76 299 316,3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89 781 994,5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105 643 402,3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314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"Социальная поддержка граждан Республики Татарстан"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36 995 596,8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36 973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009,5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39 571 633,5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42 512 242,8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42 879 700,0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977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"Обеспечение качественным жильем и услугами жилищно-коммунального хозяйства населения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17 833 130,9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29 855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536,2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13 808 244,9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12 287 101,2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13 309 507,8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"Содействие занятости населения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2 373 560,9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1 431 289,9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1 478 724,6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2 324 330,2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1 551 942,8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499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"Обеспечение общественного порядка и противодействие преступности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4 113 732,3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2 847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029,2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2 836 743,0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2 839 962,0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2 716 707,2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787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"Защита населения и территорий от чрезвычайных ситуаций, обеспечение пожарной безопасности и безопасности людей на водных объектах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1 611 796,5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1 698 309,3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1 626 908,5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1 684 790,4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1 739 158,4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539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"Развитие культуры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15 060 454,4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24 565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405,5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9 627 081,3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10 914 114,7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13 525 762,3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288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"Охрана окружающей среды, воспроизводство и использование природных ресурсов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5 737 640,9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3 770 666,8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3 927 013,6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792 117,2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741 472,0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167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"Экономическое развитие и инновационная экономика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21 048 530,9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23 767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780,2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25 275 424,3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37 188 757,4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39 795 826,6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821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126844"/>
            <a:ext cx="8088112" cy="597056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Расходы бюджета Республики Татарстан на реализацию государственных </a:t>
            </a:r>
            <a:r>
              <a:rPr lang="ru-RU" dirty="0" smtClean="0"/>
              <a:t>программ </a:t>
            </a:r>
            <a:r>
              <a:rPr lang="ru-RU" dirty="0"/>
              <a:t>Республики </a:t>
            </a:r>
            <a:r>
              <a:rPr lang="ru-RU" dirty="0" smtClean="0"/>
              <a:t>Татарстан (</a:t>
            </a:r>
            <a:r>
              <a:rPr lang="ru-RU" dirty="0" err="1" smtClean="0"/>
              <a:t>тыс.рублей</a:t>
            </a:r>
            <a:r>
              <a:rPr lang="ru-RU" dirty="0" smtClean="0"/>
              <a:t>)</a:t>
            </a:r>
            <a:br>
              <a:rPr lang="ru-RU" dirty="0" smtClean="0"/>
            </a:br>
            <a:r>
              <a:rPr lang="ru-RU" dirty="0" smtClean="0"/>
              <a:t>(продолжение)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026014"/>
              </p:ext>
            </p:extLst>
          </p:nvPr>
        </p:nvGraphicFramePr>
        <p:xfrm>
          <a:off x="514350" y="723900"/>
          <a:ext cx="8513901" cy="5032282"/>
        </p:xfrm>
        <a:graphic>
          <a:graphicData uri="http://schemas.openxmlformats.org/drawingml/2006/table">
            <a:tbl>
              <a:tblPr bandRow="1">
                <a:tableStyleId>{1E171933-4619-4E11-9A3F-F7608DF75F80}</a:tableStyleId>
              </a:tblPr>
              <a:tblGrid>
                <a:gridCol w="3363169"/>
                <a:gridCol w="1041722"/>
                <a:gridCol w="1006997"/>
                <a:gridCol w="1053296"/>
                <a:gridCol w="1053296"/>
                <a:gridCol w="995421"/>
              </a:tblGrid>
              <a:tr h="3318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Наименование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год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b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2024 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2025 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2026 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7928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Государственная программа Республики Татарстан "Цифровой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5 766 510,3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4 724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382,4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4 278 625,8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4 271 524,1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4 315 746,2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841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"Развитие транспортной системы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88 756 218,6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99 828 984,3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56 980 252,8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39 654 628,4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40 403 291,2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841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"Развитие сельского хозяйства и регулирование рынков сельскохозяйственной продукции, сырья и продовольствия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18 945 269,7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18 714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279,9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20 359 775,2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13 699 669,7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13 827 660,7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37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"Развитие лесного хозяйства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1 342 734,7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1 283 009,7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1 387 214,4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1 301 392,9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1 374 438,7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492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"Управление государственным имуществом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2 964 043,1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3 218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095,6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336 963,9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369 178,0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479 501,7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862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"Управление государственными финансами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22 102 377,9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24 059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555,9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28 119 250,2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24 347 257,8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21 736 460,9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862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"Развитие государственной гражданской службы Республики Татарстан и муниципальной службы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34 612,3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34 635,2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35 585,0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35 585,0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35 585,0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16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"Реализация государственной национальной политики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54 784,5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48 699,8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57 032,1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46 268,6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46 268,6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19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Республики Татарстан "Сохранение национальной идентичности татарского народа"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95 948,4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86 140,1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88 490,0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88 490,0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88 490,0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737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"Сохранение, изучение и развитие государственных языков Республики Татарстан и других языков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95 366,1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110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195,8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132 412,0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126 533,0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132 424,0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4074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"Развитие рынка газомоторного топлива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154 501,0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44 440,9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82 078,3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37 049,5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177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624857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Расходы бюджета Республики Татарстан на реализацию государственных </a:t>
            </a:r>
            <a:r>
              <a:rPr lang="ru-RU" dirty="0" smtClean="0"/>
              <a:t>программ </a:t>
            </a:r>
            <a:r>
              <a:rPr lang="ru-RU" dirty="0"/>
              <a:t>Республики </a:t>
            </a:r>
            <a:r>
              <a:rPr lang="ru-RU" dirty="0" smtClean="0"/>
              <a:t>Татарстан (</a:t>
            </a:r>
            <a:r>
              <a:rPr lang="ru-RU" dirty="0" err="1" smtClean="0"/>
              <a:t>тыс.рублей</a:t>
            </a:r>
            <a:r>
              <a:rPr lang="ru-RU" dirty="0" smtClean="0"/>
              <a:t>)</a:t>
            </a:r>
            <a:br>
              <a:rPr lang="ru-RU" dirty="0" smtClean="0"/>
            </a:br>
            <a:r>
              <a:rPr lang="ru-RU" dirty="0" smtClean="0"/>
              <a:t>(окончание)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561946"/>
              </p:ext>
            </p:extLst>
          </p:nvPr>
        </p:nvGraphicFramePr>
        <p:xfrm>
          <a:off x="514350" y="652795"/>
          <a:ext cx="8513901" cy="6056632"/>
        </p:xfrm>
        <a:graphic>
          <a:graphicData uri="http://schemas.openxmlformats.org/drawingml/2006/table">
            <a:tbl>
              <a:tblPr bandRow="1">
                <a:tableStyleId>{1E171933-4619-4E11-9A3F-F7608DF75F80}</a:tableStyleId>
              </a:tblPr>
              <a:tblGrid>
                <a:gridCol w="3363169"/>
                <a:gridCol w="1041722"/>
                <a:gridCol w="1006997"/>
                <a:gridCol w="1053296"/>
                <a:gridCol w="1053296"/>
                <a:gridCol w="995421"/>
              </a:tblGrid>
              <a:tr h="3752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Наименование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год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b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2024 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2025 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2026 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3382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"Развитие юстиции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960 901,1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1 004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093,5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852 007,7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874 107,3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897 588,7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382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"Энергоресурсоэффективность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17 581,1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382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"Развитие сферы туризма и гостеприимства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645 527,2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913 001,5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394 731,2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104 094,9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105 111,0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88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"Реализация антикоррупционной политики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8 449,1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7 059,6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8 837,1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8 837,1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8 837,1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88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"Стратегическое управление талантами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975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"Развитие архивного дела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274 230,3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222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488,3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304 494,6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306 634,2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308 891,3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975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Республики Татарстан "Оказание содействия добровольному переселению в Республику Татарстан соотечественников, проживающих за рубежом"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560,9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1 060,0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88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"Формирование современной городской среды на территории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21 586 752,8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13 088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299,4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2 283 923,6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2 000 000,0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2 000 000,0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88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"Строительство автомобильных газонаполнительных станций на территории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252 000,0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99 919,5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88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"Развитие физической культуры и спорта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7 942 674,8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11 920 642,9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4 089 165,7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6 316 905,0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6 434 511,4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88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"Развитие молодежной политики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6 743 090,0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8 275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213,8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5 939 647,2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6 249 598,4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6 038 176,9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88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"Развитие обрабатывающих отраслей промышленности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375 339,0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581 448,0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653 990,3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423 728,9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434 782,7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188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"Развитие зарядной инфраструктуры для электрического автомобильного транспорта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176 700,0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42 780,0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55 200,0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976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291479"/>
              </p:ext>
            </p:extLst>
          </p:nvPr>
        </p:nvGraphicFramePr>
        <p:xfrm>
          <a:off x="621700" y="4062919"/>
          <a:ext cx="7659658" cy="6105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1206"/>
                <a:gridCol w="1521206"/>
                <a:gridCol w="1563496"/>
                <a:gridCol w="1478916"/>
                <a:gridCol w="1574834"/>
              </a:tblGrid>
              <a:tr h="195211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(тыс. рублей)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33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год (факт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2023 год  (факт)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2024 год (прогноз</a:t>
                      </a:r>
                      <a:r>
                        <a:rPr lang="ru-RU" sz="1100" b="1" u="none" strike="noStrike" dirty="0">
                          <a:effectLst/>
                        </a:rPr>
                        <a:t>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2025 год (прогноз</a:t>
                      </a:r>
                      <a:r>
                        <a:rPr lang="ru-RU" sz="1100" b="1" u="none" strike="noStrike" dirty="0">
                          <a:effectLst/>
                        </a:rPr>
                        <a:t>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2026 год (прогноз</a:t>
                      </a:r>
                      <a:r>
                        <a:rPr lang="ru-RU" sz="1100" b="1" u="none" strike="noStrike" dirty="0">
                          <a:effectLst/>
                        </a:rPr>
                        <a:t>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34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58 406 101,2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67 817 513,2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61 520 328,3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66 093 487,9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65 030 044,4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723199" y="1108820"/>
            <a:ext cx="4815933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400" b="1" dirty="0" smtClean="0"/>
              <a:t>Цели:</a:t>
            </a:r>
          </a:p>
          <a:p>
            <a:pPr algn="just"/>
            <a:r>
              <a:rPr lang="ru-RU" sz="1400" dirty="0"/>
              <a:t>п</a:t>
            </a:r>
            <a:r>
              <a:rPr lang="ru-RU" sz="1400" dirty="0" smtClean="0"/>
              <a:t>овышение </a:t>
            </a:r>
            <a:r>
              <a:rPr lang="ru-RU" sz="1400" dirty="0"/>
              <a:t>ожидаемой продолжительности жизни до 78,35 года к 2030 </a:t>
            </a:r>
            <a:r>
              <a:rPr lang="ru-RU" sz="1400" dirty="0" smtClean="0"/>
              <a:t>году;</a:t>
            </a:r>
            <a:endParaRPr lang="ru-RU" sz="1400" dirty="0"/>
          </a:p>
          <a:p>
            <a:pPr algn="just"/>
            <a:r>
              <a:rPr lang="ru-RU" sz="1400" dirty="0"/>
              <a:t>с</a:t>
            </a:r>
            <a:r>
              <a:rPr lang="ru-RU" sz="1400" dirty="0" smtClean="0"/>
              <a:t>нижение </a:t>
            </a:r>
            <a:r>
              <a:rPr lang="ru-RU" sz="1400" dirty="0"/>
              <a:t>смертности от всех причин до 10,6 на 1 000 населения к 2030 </a:t>
            </a:r>
            <a:r>
              <a:rPr lang="ru-RU" sz="1400" dirty="0" smtClean="0"/>
              <a:t>году;</a:t>
            </a:r>
            <a:endParaRPr lang="ru-RU" sz="1400" dirty="0"/>
          </a:p>
          <a:p>
            <a:pPr algn="just"/>
            <a:r>
              <a:rPr lang="ru-RU" sz="1400" dirty="0"/>
              <a:t>п</a:t>
            </a:r>
            <a:r>
              <a:rPr lang="ru-RU" sz="1400" dirty="0" smtClean="0"/>
              <a:t>овышение </a:t>
            </a:r>
            <a:r>
              <a:rPr lang="ru-RU" sz="1400" dirty="0"/>
              <a:t>удовлетворенности населения медицинской </a:t>
            </a:r>
            <a:r>
              <a:rPr lang="ru-RU" sz="1400" dirty="0" smtClean="0"/>
              <a:t>помощью.</a:t>
            </a:r>
            <a:endParaRPr lang="ru-RU" sz="1400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95282" y="71562"/>
            <a:ext cx="7943850" cy="7150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1. </a:t>
            </a:r>
            <a:r>
              <a:rPr lang="ru-RU" altLang="ru-RU" b="1" dirty="0" smtClean="0">
                <a:solidFill>
                  <a:schemeClr val="tx1"/>
                </a:solidFill>
                <a:ea typeface="Times New Roman" panose="02020603050405020304" pitchFamily="18" charset="0"/>
              </a:rPr>
              <a:t>Государственная программа </a:t>
            </a:r>
            <a:br>
              <a:rPr lang="ru-RU" altLang="ru-RU" b="1" dirty="0" smtClean="0">
                <a:solidFill>
                  <a:schemeClr val="tx1"/>
                </a:solidFill>
                <a:ea typeface="Times New Roman" panose="02020603050405020304" pitchFamily="18" charset="0"/>
              </a:rPr>
            </a:br>
            <a:r>
              <a:rPr lang="ru-RU" altLang="ru-RU" b="1" dirty="0" smtClean="0">
                <a:solidFill>
                  <a:schemeClr val="tx1"/>
                </a:solidFill>
                <a:ea typeface="Times New Roman" panose="02020603050405020304" pitchFamily="18" charset="0"/>
              </a:rPr>
              <a:t>"Развитие здравоохранения Республики Татарстан"  </a:t>
            </a:r>
            <a:endParaRPr lang="ru-RU" alt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00" y="898795"/>
            <a:ext cx="2992768" cy="276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5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42925" y="33317"/>
            <a:ext cx="7943850" cy="71508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chemeClr val="tx1"/>
                </a:solidFill>
                <a:ea typeface="Times New Roman" panose="02020603050405020304" pitchFamily="18" charset="0"/>
              </a:rPr>
              <a:t>Показатели государственной программы</a:t>
            </a:r>
            <a:br>
              <a:rPr lang="ru-RU" altLang="ru-RU" b="1" dirty="0" smtClean="0">
                <a:solidFill>
                  <a:schemeClr val="tx1"/>
                </a:solidFill>
                <a:ea typeface="Times New Roman" panose="02020603050405020304" pitchFamily="18" charset="0"/>
              </a:rPr>
            </a:br>
            <a:r>
              <a:rPr lang="ru-RU" altLang="ru-RU" b="1" dirty="0" smtClean="0">
                <a:solidFill>
                  <a:schemeClr val="tx1"/>
                </a:solidFill>
                <a:ea typeface="Times New Roman" panose="02020603050405020304" pitchFamily="18" charset="0"/>
              </a:rPr>
              <a:t>"Развитие здравоохранения Республики Татарстан"  </a:t>
            </a:r>
            <a:endParaRPr lang="ru-RU" altLang="ru-RU" dirty="0">
              <a:solidFill>
                <a:schemeClr val="tx1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171290"/>
              </p:ext>
            </p:extLst>
          </p:nvPr>
        </p:nvGraphicFramePr>
        <p:xfrm>
          <a:off x="542925" y="984823"/>
          <a:ext cx="8184386" cy="474793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538361"/>
                <a:gridCol w="949124"/>
                <a:gridCol w="1006998"/>
                <a:gridCol w="821802"/>
                <a:gridCol w="868101"/>
              </a:tblGrid>
              <a:tr h="4252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</a:rPr>
                        <a:t>Наименование показателя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55" marR="577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+mn-lt"/>
                        </a:rPr>
                        <a:t>Единица измерения</a:t>
                      </a:r>
                      <a:endParaRPr lang="ru-RU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55" marR="577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2024 </a:t>
                      </a:r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  <a:endParaRPr lang="ru-RU" sz="10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55" marR="577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2025 </a:t>
                      </a:r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  <a:endParaRPr lang="ru-RU" sz="10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55" marR="577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2026 </a:t>
                      </a:r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  <a:endParaRPr lang="ru-RU" sz="10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55" marR="577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1974">
                <a:tc gridSpan="5">
                  <a:txBody>
                    <a:bodyPr/>
                    <a:lstStyle/>
                    <a:p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Повышение ожидаемой продолжительности жизни до 78,35 года к 2030 году</a:t>
                      </a: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FFC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-6858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kern="1200" dirty="0" smtClean="0">
                        <a:solidFill>
                          <a:srgbClr val="FFC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-6858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kern="1200" dirty="0" smtClean="0">
                        <a:solidFill>
                          <a:srgbClr val="FFC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kern="1200" dirty="0">
                        <a:solidFill>
                          <a:srgbClr val="FFC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345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Ожидаемая продолжительность жизни при рождении</a:t>
                      </a: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лет 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75,48 </a:t>
                      </a:r>
                      <a:endParaRPr lang="ru-RU" sz="10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75,71 </a:t>
                      </a:r>
                      <a:endParaRPr lang="ru-RU" sz="10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107">
                <a:tc>
                  <a:txBody>
                    <a:bodyPr/>
                    <a:lstStyle/>
                    <a:p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Снижение смертности населения в трудоспособном возрасте</a:t>
                      </a: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 100 тыс. населения 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480,0 </a:t>
                      </a:r>
                      <a:endParaRPr lang="ru-RU" sz="10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420,0	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646">
                <a:tc gridSpan="5">
                  <a:txBody>
                    <a:bodyPr/>
                    <a:lstStyle/>
                    <a:p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Снижение смертности от всех причин до 10,6 на 1 000 населения к 2030 году</a:t>
                      </a: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kern="1200" dirty="0">
                        <a:solidFill>
                          <a:srgbClr val="FFC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-6858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kern="1200" dirty="0" smtClean="0">
                        <a:solidFill>
                          <a:srgbClr val="FFC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-6858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kern="1200" dirty="0" smtClean="0">
                        <a:solidFill>
                          <a:srgbClr val="FFC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kern="1200" dirty="0">
                        <a:solidFill>
                          <a:srgbClr val="FFC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Смертность населения от всех причин смерти</a:t>
                      </a: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 1 000 населения 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11,9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11,9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880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Младенческая смертность</a:t>
                      </a: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промилле 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4,2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644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Смертность населения от новообразований, в том числе злокачественных</a:t>
                      </a: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 100 тыс. населения 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180,7 </a:t>
                      </a:r>
                      <a:endParaRPr lang="ru-RU" sz="10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179,1 </a:t>
                      </a:r>
                      <a:endParaRPr lang="ru-RU" sz="10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177,6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031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Смертность населения от болезней системы кровообращения</a:t>
                      </a: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 100 тыс. населения 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508,4 </a:t>
                      </a:r>
                      <a:endParaRPr lang="ru-RU" sz="10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493,5 </a:t>
                      </a:r>
                      <a:endParaRPr lang="ru-RU" sz="10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478,6 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673">
                <a:tc gridSpan="5"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Повышение удовлетворенности населения медицинской помощью</a:t>
                      </a: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kern="1200" dirty="0">
                        <a:solidFill>
                          <a:srgbClr val="FFC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-6858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kern="1200" dirty="0" smtClean="0">
                        <a:solidFill>
                          <a:srgbClr val="FFC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-6858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kern="1200" dirty="0" smtClean="0">
                        <a:solidFill>
                          <a:srgbClr val="FFC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kern="1200" dirty="0">
                        <a:solidFill>
                          <a:srgbClr val="FFC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644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лиц с болезнями системы кровообращения, состоящих под диспансерным наблюдением, получивших в текущем году медицинские услуги в рамках диспансерного наблюдения, от всех пациентов с болезнями системы кровообращения, состоящих под диспансерным наблюдением</a:t>
                      </a: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"/>
                        </a:rPr>
                        <a:t>процентов 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81,7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644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лиц с онкологическими заболеваниями, прошедших обследование и (или) лечение в текущем году, из числа состоящих под диспансерным наблюдением</a:t>
                      </a: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"/>
                        </a:rPr>
                        <a:t>процентов 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81,7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107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Оценка общественного мнения по удовлетворенности населения медицинской помощью</a:t>
                      </a: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"/>
                        </a:rPr>
                        <a:t>процентов 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45375" y="5766444"/>
            <a:ext cx="836908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ГП: Министерство здравоохранения Республики Татарстан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5375" y="6028054"/>
            <a:ext cx="83690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</a:t>
            </a:r>
            <a:r>
              <a:rPr lang="en-US" sz="1100" b="1" i="1" dirty="0">
                <a:solidFill>
                  <a:schemeClr val="accent6"/>
                </a:solidFill>
              </a:rPr>
              <a:t> http://minzdrav.tatarstan.ru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55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457612" y="820577"/>
            <a:ext cx="4300694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100" b="1" dirty="0" smtClean="0"/>
              <a:t>Цели:</a:t>
            </a:r>
          </a:p>
          <a:p>
            <a:pPr algn="just"/>
            <a:r>
              <a:rPr lang="ru-RU" sz="1100" dirty="0" smtClean="0"/>
              <a:t>выравнивание </a:t>
            </a:r>
            <a:r>
              <a:rPr lang="ru-RU" sz="1100" dirty="0"/>
              <a:t>стартовых возможностей детей дошкольного возраста за счет обеспечения и сохранения 100 процентов доступности качественного дошкольного образования, в том числе присмотра и ухода за детьми;</a:t>
            </a:r>
          </a:p>
          <a:p>
            <a:pPr algn="just"/>
            <a:r>
              <a:rPr lang="ru-RU" sz="1100" dirty="0"/>
              <a:t>обеспечение высокого качества образования в Республике Татарстан в соответствии с меняющимися запросами населения и перспективными задачами развития общества и экономики Республики Татарстан;</a:t>
            </a:r>
          </a:p>
          <a:p>
            <a:pPr algn="just"/>
            <a:r>
              <a:rPr lang="ru-RU" sz="1100" dirty="0"/>
              <a:t>увеличение доли выпускников образовательных организаций, реализующих программы среднего профессионального образования, занятых по виду деятельности и полученным компетенциям;</a:t>
            </a:r>
          </a:p>
          <a:p>
            <a:pPr algn="just"/>
            <a:r>
              <a:rPr lang="ru-RU" sz="1100" dirty="0"/>
              <a:t>формирование эффективной системы выявления, поддержки и развития способностей и талантов у детей и молодежи, основанной на принципах справедливости, всеобщности и направленной на самоопределение и профессиональную ориентацию всех обучающихся;</a:t>
            </a:r>
          </a:p>
          <a:p>
            <a:pPr algn="just"/>
            <a:r>
              <a:rPr lang="ru-RU" sz="1100" dirty="0"/>
              <a:t>развитие системы кадрового обеспечения сферы образования, позволяющей каждому педагогу повысить уровень профессионального мастерства на протяжении всей профессиональной деятельности;</a:t>
            </a:r>
          </a:p>
          <a:p>
            <a:pPr algn="just"/>
            <a:r>
              <a:rPr lang="ru-RU" sz="1100" dirty="0"/>
              <a:t>создание комфортной, безопасной и современной образовательной среды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42925" y="33317"/>
            <a:ext cx="7943850" cy="7150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2. Государственная </a:t>
            </a: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программа </a:t>
            </a: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"Развитие </a:t>
            </a: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образования и науки Республики </a:t>
            </a: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</a:t>
            </a:r>
            <a:endParaRPr lang="ru-RU" altLang="ru-RU" b="1" dirty="0">
              <a:solidFill>
                <a:prstClr val="black"/>
              </a:solidFill>
              <a:ea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039208"/>
              </p:ext>
            </p:extLst>
          </p:nvPr>
        </p:nvGraphicFramePr>
        <p:xfrm>
          <a:off x="733843" y="5160227"/>
          <a:ext cx="8058464" cy="8663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26041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(тыс. рублей)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88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47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88 030 841,6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91 785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526,9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76 299 316,3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89 781 994,5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105 643 402,3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843" y="1362140"/>
            <a:ext cx="3517368" cy="263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7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886700" y="5953125"/>
            <a:ext cx="1257300" cy="904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6229479"/>
              </p:ext>
            </p:extLst>
          </p:nvPr>
        </p:nvGraphicFramePr>
        <p:xfrm>
          <a:off x="559428" y="2074891"/>
          <a:ext cx="6343650" cy="4256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331" name="Image" r:id="rId3" imgW="7606080" imgH="5104440" progId="Photoshop.Image.16">
                  <p:embed/>
                </p:oleObj>
              </mc:Choice>
              <mc:Fallback>
                <p:oleObj name="Image" r:id="rId3" imgW="7606080" imgH="510444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9428" y="2074891"/>
                        <a:ext cx="6343650" cy="4256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695873" y="38173"/>
            <a:ext cx="8088112" cy="574747"/>
          </a:xfrm>
        </p:spPr>
        <p:txBody>
          <a:bodyPr/>
          <a:lstStyle/>
          <a:p>
            <a:r>
              <a:rPr lang="ru-RU" dirty="0" smtClean="0"/>
              <a:t>О Республике Татарстан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9600" y="612920"/>
            <a:ext cx="85147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3"/>
                </a:solidFill>
              </a:rPr>
              <a:t>Расположение</a:t>
            </a:r>
            <a:r>
              <a:rPr lang="ru-RU" b="1" dirty="0">
                <a:solidFill>
                  <a:schemeClr val="accent3"/>
                </a:solidFill>
              </a:rPr>
              <a:t>: </a:t>
            </a:r>
            <a:r>
              <a:rPr lang="ru-RU" dirty="0"/>
              <a:t>в центре Российской Федерации, на Восточно-европейской равнине, в месте слияния рек Волги и Камы.</a:t>
            </a:r>
          </a:p>
          <a:p>
            <a:r>
              <a:rPr lang="ru-RU" b="1" dirty="0" smtClean="0">
                <a:solidFill>
                  <a:schemeClr val="accent3"/>
                </a:solidFill>
              </a:rPr>
              <a:t>Площадь</a:t>
            </a:r>
            <a:r>
              <a:rPr lang="ru-RU" dirty="0"/>
              <a:t>: </a:t>
            </a:r>
            <a:r>
              <a:rPr lang="ru-RU" dirty="0" smtClean="0"/>
              <a:t>67 836,2 </a:t>
            </a:r>
            <a:r>
              <a:rPr lang="ru-RU" dirty="0" err="1"/>
              <a:t>кв.км</a:t>
            </a:r>
            <a:r>
              <a:rPr lang="ru-RU" dirty="0"/>
              <a:t>.</a:t>
            </a:r>
          </a:p>
          <a:p>
            <a:r>
              <a:rPr lang="ru-RU" b="1" dirty="0" smtClean="0">
                <a:solidFill>
                  <a:schemeClr val="accent3"/>
                </a:solidFill>
              </a:rPr>
              <a:t>Население: </a:t>
            </a:r>
            <a:r>
              <a:rPr lang="ru-RU" dirty="0" smtClean="0"/>
              <a:t>4 000,9 тысяч человек*</a:t>
            </a:r>
            <a:endParaRPr lang="ru-RU" dirty="0"/>
          </a:p>
          <a:p>
            <a:r>
              <a:rPr lang="ru-RU" b="1" dirty="0">
                <a:solidFill>
                  <a:schemeClr val="accent3"/>
                </a:solidFill>
              </a:rPr>
              <a:t>Столица: </a:t>
            </a:r>
            <a:r>
              <a:rPr lang="ru-RU" dirty="0"/>
              <a:t>г. Казань (797 км. от Москвы, 1 млн. </a:t>
            </a:r>
            <a:r>
              <a:rPr lang="ru-RU" dirty="0" smtClean="0"/>
              <a:t>232 </a:t>
            </a:r>
            <a:r>
              <a:rPr lang="ru-RU" dirty="0"/>
              <a:t>тыс. человек).</a:t>
            </a:r>
          </a:p>
        </p:txBody>
      </p:sp>
      <p:pic>
        <p:nvPicPr>
          <p:cNvPr id="51202" name="Picture 2" descr="https://content.foto.my.mail.ru/inbox/y-logic/_blogs/i-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517" y="5566781"/>
            <a:ext cx="1555750" cy="101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7162800" y="2244158"/>
            <a:ext cx="1621185" cy="86409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2</a:t>
            </a:r>
            <a:r>
              <a:rPr lang="ru-RU" sz="1600" b="1" dirty="0" smtClean="0">
                <a:solidFill>
                  <a:schemeClr val="tx1"/>
                </a:solidFill>
              </a:rPr>
              <a:t/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200" b="1" dirty="0" smtClean="0">
                <a:solidFill>
                  <a:schemeClr val="tx1"/>
                </a:solidFill>
              </a:rPr>
              <a:t>Городских округа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162800" y="3262163"/>
            <a:ext cx="1621185" cy="113806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43</a:t>
            </a:r>
            <a:r>
              <a:rPr lang="ru-RU" sz="1600" b="1" dirty="0" smtClean="0">
                <a:solidFill>
                  <a:schemeClr val="tx1"/>
                </a:solidFill>
              </a:rPr>
              <a:t/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200" b="1" dirty="0" smtClean="0">
                <a:solidFill>
                  <a:schemeClr val="tx1"/>
                </a:solidFill>
              </a:rPr>
              <a:t>Муниципальных района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169719" y="4538512"/>
            <a:ext cx="1614267" cy="86409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911</a:t>
            </a:r>
            <a:r>
              <a:rPr lang="ru-RU" sz="1600" b="1" dirty="0" smtClean="0">
                <a:solidFill>
                  <a:schemeClr val="tx1"/>
                </a:solidFill>
              </a:rPr>
              <a:t/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>Поселений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29252" y="6557144"/>
            <a:ext cx="85147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* - по данным Территориального органа Федеральной службы государственно статистики по Республике Татарстан 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305437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42925" y="33317"/>
            <a:ext cx="7943850" cy="71508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Показатели </a:t>
            </a: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государственной программы</a:t>
            </a:r>
            <a:b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</a:b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"Развитие </a:t>
            </a: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образования и науки Республики </a:t>
            </a: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</a:t>
            </a:r>
            <a:endParaRPr lang="ru-RU" altLang="ru-RU" b="1" dirty="0">
              <a:solidFill>
                <a:prstClr val="black"/>
              </a:solidFill>
              <a:ea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7207198"/>
              </p:ext>
            </p:extLst>
          </p:nvPr>
        </p:nvGraphicFramePr>
        <p:xfrm>
          <a:off x="538919" y="846006"/>
          <a:ext cx="8172229" cy="565471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827146"/>
                <a:gridCol w="914400"/>
                <a:gridCol w="821802"/>
                <a:gridCol w="821803"/>
                <a:gridCol w="787078"/>
              </a:tblGrid>
              <a:tr h="4529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Наименование показателя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Единица измерения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2024 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(прогноз)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2025 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(прогноз)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2026 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(прогноз)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9915">
                <a:tc gridSpan="5">
                  <a:txBody>
                    <a:bodyPr/>
                    <a:lstStyle/>
                    <a:p>
                      <a:pPr marL="0" marR="0" lvl="0" indent="0" algn="just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Выравнивание стартовых возможностей детей дошкольного возраста за счет обеспечения и сохранения 100 процентов доступности качественного дошкольного образования, в том числе присмотра и ухода за детьми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3377">
                <a:tc>
                  <a:txBody>
                    <a:bodyPr/>
                    <a:lstStyle/>
                    <a:p>
                      <a:pPr marL="0" marR="0" lvl="0" indent="0" algn="just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Отношение численности детей в возрасте от 3 до 7 лет, получающих дошкольное образование в текущем году, к сумме численности детей в возрасте от 3 до 7 лет, получающих дошкольное образование в текущем году, и численности детей в возрасте от 3 до 7 лет, находящихся в очереди на получение в текущем году дошкольного образования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99,5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915">
                <a:tc gridSpan="5">
                  <a:txBody>
                    <a:bodyPr/>
                    <a:lstStyle/>
                    <a:p>
                      <a:pPr marL="0" marR="0" lvl="0" indent="0" algn="just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Обеспечение высокого качества образования в Республике Татарстан в соответствии с меняющимися запросами населения и перспективными задачами развития общества и экономики Республики Татарстан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1346">
                <a:tc>
                  <a:txBody>
                    <a:bodyPr/>
                    <a:lstStyle/>
                    <a:p>
                      <a:pPr marL="0" marR="0" lvl="0" indent="0" algn="just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выпускников общеобразовательных организаций, поступивших в образовательные организации высшего образования или профессиональные образовательные организации на направление подготовки или специальности, соответствующие профилю выпускного класса (образовательные программы среднего общего образования в общеобразовательных организациях Республики Татарстан)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75,0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75,0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938">
                <a:tc gridSpan="5">
                  <a:txBody>
                    <a:bodyPr/>
                    <a:lstStyle/>
                    <a:p>
                      <a:pPr marL="0" marR="0" lvl="0" indent="0" algn="just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Увеличение доли выпускников образовательных организаций, реализующих программы среднего профессионального образования, занятых по виду деятельности и полученным компетенциям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355">
                <a:tc>
                  <a:txBody>
                    <a:bodyPr/>
                    <a:lstStyle/>
                    <a:p>
                      <a:pPr marL="0" marR="0" lvl="0" indent="0" algn="just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организаций, осуществляющих образовательную деятельность по образовательным программам среднего профессионального образования, итоговая аттестация в которых проводится в форме демонстрационного экзамена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608">
                <a:tc>
                  <a:txBody>
                    <a:bodyPr/>
                    <a:lstStyle/>
                    <a:p>
                      <a:pPr marL="0" marR="0" lvl="0" indent="0" algn="just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выпускников образовательных организаций, реализующих программы среднего профессионального образования, занятых по виду деятельности и полученным компетенциям  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62,7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62,8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62,9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5260">
                <a:tc>
                  <a:txBody>
                    <a:bodyPr/>
                    <a:lstStyle/>
                    <a:p>
                      <a:pPr marL="0" marR="0" lvl="0" indent="0" algn="just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профессиональных образовательных организаций, в которых осуществляется подготовка кадров по 50 наиболее перспективным и востребованным на рынке труда профессиям и специальностям, требующим среднего профессионального образования, в общем количестве профессиональных образовательных организаций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72,0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72,0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522">
                <a:tc>
                  <a:txBody>
                    <a:bodyPr/>
                    <a:lstStyle/>
                    <a:p>
                      <a:pPr marL="0" marR="0" lvl="0" indent="0" algn="just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иностранных студентов в образовательных организациях высшего образования в республике в общей численности студентов</a:t>
                      </a:r>
                    </a:p>
                    <a:p>
                      <a:pPr algn="just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098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57113" y="177057"/>
            <a:ext cx="7943850" cy="57888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Показатели </a:t>
            </a:r>
            <a:r>
              <a:rPr lang="ru-RU" altLang="ru-RU" sz="1400" b="1" dirty="0">
                <a:solidFill>
                  <a:prstClr val="black"/>
                </a:solidFill>
                <a:ea typeface="Times New Roman" panose="02020603050405020304" pitchFamily="18" charset="0"/>
              </a:rPr>
              <a:t>государственной программы</a:t>
            </a:r>
            <a:br>
              <a:rPr lang="ru-RU" altLang="ru-RU" sz="1400" b="1" dirty="0">
                <a:solidFill>
                  <a:prstClr val="black"/>
                </a:solidFill>
                <a:ea typeface="Times New Roman" panose="02020603050405020304" pitchFamily="18" charset="0"/>
              </a:rPr>
            </a:br>
            <a:r>
              <a:rPr lang="ru-RU" altLang="ru-RU" sz="14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"Развитие </a:t>
            </a:r>
            <a:r>
              <a:rPr lang="ru-RU" altLang="ru-RU" sz="1400" b="1" dirty="0">
                <a:solidFill>
                  <a:prstClr val="black"/>
                </a:solidFill>
                <a:ea typeface="Times New Roman" panose="02020603050405020304" pitchFamily="18" charset="0"/>
              </a:rPr>
              <a:t>образования и науки Республики </a:t>
            </a:r>
            <a:r>
              <a:rPr lang="ru-RU" altLang="ru-RU" sz="14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 (продолжение)</a:t>
            </a:r>
            <a:endParaRPr lang="ru-RU" altLang="ru-RU" sz="1400" b="1" dirty="0">
              <a:solidFill>
                <a:prstClr val="black"/>
              </a:solidFill>
              <a:ea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173645"/>
              </p:ext>
            </p:extLst>
          </p:nvPr>
        </p:nvGraphicFramePr>
        <p:xfrm>
          <a:off x="542924" y="935297"/>
          <a:ext cx="8172229" cy="4041817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827146"/>
                <a:gridCol w="914400"/>
                <a:gridCol w="821802"/>
                <a:gridCol w="821803"/>
                <a:gridCol w="787078"/>
              </a:tblGrid>
              <a:tr h="566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Наименование показателя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Единица измерения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2024 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(прогноз)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2025 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(прогноз)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2026 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(прогноз)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58321">
                <a:tc gridSpan="5">
                  <a:txBody>
                    <a:bodyPr/>
                    <a:lstStyle/>
                    <a:p>
                      <a:pPr marL="0" marR="0" lvl="0" indent="0" algn="just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Формирование эффективной системы выявления, поддержки и развития способностей и талантов у детей и молодежи, основанной на принципах справедливости, всеобщности и направленной на самоопределение и профессиональную ориентацию всех обучающихся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539">
                <a:tc>
                  <a:txBody>
                    <a:bodyPr/>
                    <a:lstStyle/>
                    <a:p>
                      <a:pPr marL="0" marR="0" lvl="0" indent="0" algn="just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детей и молодежи в возрасте от 7 до 35 лет, у которых выявлены выдающиеся способности и таланты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1,43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1,44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114">
                <a:tc>
                  <a:txBody>
                    <a:bodyPr/>
                    <a:lstStyle/>
                    <a:p>
                      <a:pPr marL="0" marR="0" lvl="0" indent="0" algn="just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Эффективность системы выявления, поддержки и развития способностей и талантов у детей и молодежи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39,74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39,86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877">
                <a:tc gridSpan="5">
                  <a:txBody>
                    <a:bodyPr/>
                    <a:lstStyle/>
                    <a:p>
                      <a:pPr marL="0" marR="0" lvl="0" indent="0" algn="just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Создание комфортной, безопасной и современной образовательной среды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6523">
                <a:tc>
                  <a:txBody>
                    <a:bodyPr/>
                    <a:lstStyle/>
                    <a:p>
                      <a:pPr marL="0" marR="0" lvl="0" indent="0" algn="just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государственных (муниципальных) общеобразовательных организаций, соответствующих современным требованиям, в общем количестве государственных (муниципальных) общеобразовательных организаций,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84,0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84,0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976">
                <a:tc>
                  <a:txBody>
                    <a:bodyPr/>
                    <a:lstStyle/>
                    <a:p>
                      <a:pPr marL="0" marR="0" lvl="0" indent="0" algn="just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Эффективность реализации государственной информационной политики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баллов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057">
                <a:tc>
                  <a:txBody>
                    <a:bodyPr/>
                    <a:lstStyle/>
                    <a:p>
                      <a:pPr marL="0" marR="0" lvl="0" indent="0" algn="just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стоимости контрактов, заключенных по результатам несостоявшихся конкурентных способов закупок, в общей стоимости заключенных контрактов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8734">
                <a:tc>
                  <a:txBody>
                    <a:bodyPr/>
                    <a:lstStyle/>
                    <a:p>
                      <a:pPr marL="0" marR="0" lvl="0" indent="0" algn="just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закупок, размещенных у субъектов малого предпринимательства и социально ориентированных некоммерческих организаций, от совокупного годового объема закупок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42924" y="6039218"/>
            <a:ext cx="836085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</a:t>
            </a:r>
            <a:r>
              <a:rPr lang="en-US" sz="1100" b="1" i="1" dirty="0">
                <a:solidFill>
                  <a:schemeClr val="accent6"/>
                </a:solidFill>
              </a:rPr>
              <a:t> http://mon.tatarstan.ru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2925" y="5762219"/>
            <a:ext cx="84775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1"/>
                </a:solidFill>
              </a:rPr>
              <a:t>Ответственный исполнитель ГП: Министерство образования и науки Республики Татарстан</a:t>
            </a:r>
          </a:p>
        </p:txBody>
      </p:sp>
    </p:spTree>
    <p:extLst>
      <p:ext uri="{BB962C8B-B14F-4D97-AF65-F5344CB8AC3E}">
        <p14:creationId xmlns:p14="http://schemas.microsoft.com/office/powerpoint/2010/main" val="4802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542925" y="33317"/>
            <a:ext cx="7943850" cy="7150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9263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3. </a:t>
            </a: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Государственная </a:t>
            </a: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программа</a:t>
            </a:r>
            <a:endParaRPr lang="ru-RU" altLang="ru-RU" b="1" dirty="0">
              <a:solidFill>
                <a:prstClr val="black"/>
              </a:solidFill>
            </a:endParaRPr>
          </a:p>
          <a:p>
            <a:pPr indent="449263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"Социальная </a:t>
            </a: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поддержка граждан Республики </a:t>
            </a: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</a:t>
            </a:r>
            <a:endParaRPr lang="ru-RU" altLang="ru-RU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53" y="1316983"/>
            <a:ext cx="2398274" cy="2369849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4186036"/>
              </p:ext>
            </p:extLst>
          </p:nvPr>
        </p:nvGraphicFramePr>
        <p:xfrm>
          <a:off x="763988" y="4193884"/>
          <a:ext cx="8058464" cy="9349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57346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(тыс. рублей)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13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63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36 995 596,8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36 973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009,5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39 571 633,5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42 512 242,8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42 879 700,0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914775" y="1486244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 smtClean="0"/>
              <a:t>Цель:</a:t>
            </a:r>
            <a:r>
              <a:rPr lang="ru-RU" dirty="0" smtClean="0"/>
              <a:t> повышение </a:t>
            </a:r>
            <a:r>
              <a:rPr lang="ru-RU" dirty="0"/>
              <a:t>уровня социального обеспечения граждан, нуждающихся в социальной поддержке, сокращение бедности за счет развития адресных форм социальной защиты населения и повышение доступности социального обслуживания населения</a:t>
            </a:r>
          </a:p>
        </p:txBody>
      </p:sp>
    </p:spTree>
    <p:extLst>
      <p:ext uri="{BB962C8B-B14F-4D97-AF65-F5344CB8AC3E}">
        <p14:creationId xmlns:p14="http://schemas.microsoft.com/office/powerpoint/2010/main" val="325699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864994"/>
              </p:ext>
            </p:extLst>
          </p:nvPr>
        </p:nvGraphicFramePr>
        <p:xfrm>
          <a:off x="542925" y="880772"/>
          <a:ext cx="8110421" cy="565160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705690"/>
                <a:gridCol w="1204331"/>
                <a:gridCol w="1014761"/>
                <a:gridCol w="1037064"/>
                <a:gridCol w="1148575"/>
              </a:tblGrid>
              <a:tr h="440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показатели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Единица измерения</a:t>
                      </a:r>
                      <a:endParaRPr lang="ru-RU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2024 год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2025 год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2026 год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7034">
                <a:tc gridSpan="5">
                  <a:txBody>
                    <a:bodyPr/>
                    <a:lstStyle/>
                    <a:p>
                      <a:pPr algn="just"/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Повышение уровня социального обеспечения граждан, нуждающихся в социальной поддержке, сокращение бедности за счет развития адресных форм социальной защиты населения и повышение доступности социального обслуживания населения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FFC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FFC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FFC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FFC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7268">
                <a:tc>
                  <a:txBody>
                    <a:bodyPr/>
                    <a:lstStyle/>
                    <a:p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Численность населения субъекта Российской Федерации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тыс. человек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3 985,9 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3 978,5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726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Уровень бедности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5,5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5,2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7268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граждан старше трудоспособного возраста и инвалидов, получивших социальные услуги в организациях социального обслуживания, от общего числа граждан старше трудоспособного возраста и инвалидов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5,11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7268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граждан старше трудоспособного возраста и инвалидов, получающих услуги в рамках системы долговременного ухода, от общего числа граждан старше трудоспособного возраста и инвалидов, нуждающихся в долговременном уходе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7268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Уровень госпитализации на геронтологические койки лиц старше 60 лет на 10 тыс. населения соответствующего возраста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56,1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726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Охват граждан старше трудоспособного возраста профилактическими осмотрами, включая диспансеризацию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7268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лиц старше трудоспособного возраста, у которых выявлены заболевания и патологические состояния, находящихся под диспансерным наблюдением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726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граждан, охваченных государственной социальной помощью на основании социального контракта, в общей численности малоимущих граждан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5,5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5,6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726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граждан, охваченных государственной социальной помощью на основании социального контракта, среднедушевой доход которых (среднедушевой доход семьи которых) увеличился по окончании срока действия социального контракта в сравнении со среднедушевым доходом этих граждан (семьи) до заключения социального контракта, в общей численности граждан, охваченных государственной социальной помощью на основании социального контракта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29,5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30,1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542925" y="33317"/>
            <a:ext cx="794385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Показатели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государственной программы </a:t>
            </a:r>
            <a:endParaRPr lang="ru-RU" altLang="ru-RU" sz="1600" b="1" dirty="0" smtClean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"Социальная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поддержка граждан Республики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07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585466"/>
              </p:ext>
            </p:extLst>
          </p:nvPr>
        </p:nvGraphicFramePr>
        <p:xfrm>
          <a:off x="542925" y="880772"/>
          <a:ext cx="8110421" cy="552746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705690"/>
                <a:gridCol w="1204331"/>
                <a:gridCol w="1014761"/>
                <a:gridCol w="1037064"/>
                <a:gridCol w="1148575"/>
              </a:tblGrid>
              <a:tr h="440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показатели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Единица измерения</a:t>
                      </a:r>
                      <a:endParaRPr lang="ru-RU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2024 год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2025 год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2026 год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2429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граждан, охваченных государственной социальной помощью на основании социального контракта, среднедушевой доход которых (среднедушевой доход семьи которых) превысил величину прожиточного минимума, установленную в субъекте Российской Федерации, по окончании срока действия социального контракта в общей численности граждан, охваченных государственной социальной помощью на основании социального контракта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процентов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13,6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5619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граждан, получивших социальные услуги в учреждениях социального обслуживания, в общем числе граждан, обратившихся за получением социальных услуг в учреждения социального обслуживания населения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процентов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3058">
                <a:tc>
                  <a:txBody>
                    <a:bodyPr/>
                    <a:lstStyle/>
                    <a:p>
                      <a:pPr algn="just"/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доступных для инвалидов и других маломобильных групп населения приоритетных объектов социальной, транспортной, инженерной инфраструктуры в общем количестве приоритетных объектов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процентов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75,4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78,9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8781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студентов из числа инвалидов и лиц с ограниченными возможностями здоровья, обучавшихся по образовательным программам среднего профессионального образования, выбывших по причине академической неуспеваемости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процентов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3058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Темп роста или снижения численности инвалидов и лиц с ограниченными возможностями здоровья, принятых на обучение по образовательным программам среднего профессионального образования (по отношению к значению показателя предыдущего года)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процентов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115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115,5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2790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получателей мер государственной социальной помощи на основе социального контракта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процентов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3058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Обеспечение распределения по территориальным органам социальной защиты приобретенных путевок на санаторно-курортное лечение пенсионеров и работников бюджетных учреждений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процентов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542925" y="33317"/>
            <a:ext cx="794385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Показатели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государственной программы </a:t>
            </a:r>
            <a:endParaRPr lang="ru-RU" altLang="ru-RU" sz="1600" b="1" dirty="0" smtClean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"Социальная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поддержка граждан Республики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 (продолжение)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11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281558"/>
              </p:ext>
            </p:extLst>
          </p:nvPr>
        </p:nvGraphicFramePr>
        <p:xfrm>
          <a:off x="542925" y="880772"/>
          <a:ext cx="8110421" cy="503309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705690"/>
                <a:gridCol w="1204331"/>
                <a:gridCol w="1014761"/>
                <a:gridCol w="1037064"/>
                <a:gridCol w="1148575"/>
              </a:tblGrid>
              <a:tr h="440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показатели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Единица измерения</a:t>
                      </a:r>
                      <a:endParaRPr lang="ru-RU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2024 год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2025 год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2026 год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2429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Поддержание на уровне 100 процентов доли граждан, получивших социальную поддержку и государственные социальные гарантии, в общей численности граждан, имеющих право на их получение и обратившихся за их получением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процентов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5619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Обеспечение проведения запланированных организационных и социально значимых мероприятий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процентов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3058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Поддержание на уровне 100 процентов доли государственных гражданских (муниципальных) служащих, реализовавших право на получение мер материального и социального обеспечения (ежемесячное пожизненное содержание, выходное пособие, единовременное поощрение, пенсия за выслугу лет, доплаты к пенсии), от числа имеющих право и заявившихся на их получение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процентов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8781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Удельный вес негосударственных организаций, оказывающих социальные услуги, от общего количества организаций всех форм собственности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процентов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18,4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18,4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18,4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3058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Удельный вес государственных организаций социального обслуживания, доведенных до норм СанПиН, в общем количестве государственных организаций социального обслуживания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процентов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96,5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96,5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96,5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3058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Удельный вес зданий стационарных учреждений социального обслуживания граждан пожилого возраста, инвалидов (взрослых и детей), лиц без определенного места жительства и занятий, требующих реконструкции, зданий, находящихся в аварийном состоянии, ветхих зданий от общего количества зданий стационарных учреждений социального обслуживания граждан пожилого возраста, инвалидов (взрослых и детей), лиц без определенного места жительства и занятий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процентов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542925" y="33317"/>
            <a:ext cx="794385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Показатели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государственной программы </a:t>
            </a:r>
            <a:endParaRPr lang="ru-RU" altLang="ru-RU" sz="1600" b="1" dirty="0" smtClean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"Социальная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поддержка граждан Республики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 (продолжение)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03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451826"/>
              </p:ext>
            </p:extLst>
          </p:nvPr>
        </p:nvGraphicFramePr>
        <p:xfrm>
          <a:off x="542925" y="880772"/>
          <a:ext cx="8110421" cy="518549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705690"/>
                <a:gridCol w="1204331"/>
                <a:gridCol w="1014761"/>
                <a:gridCol w="1037064"/>
                <a:gridCol w="1148575"/>
              </a:tblGrid>
              <a:tr h="440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показатели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Единица измерения</a:t>
                      </a:r>
                      <a:endParaRPr lang="ru-RU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2024 год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2025 год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2026 год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2429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Обеспечение реализации запланированных энергосберегающих мероприятий в полном объеме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5619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граждан, получивших услуги по зубопротезированию и (или) </a:t>
                      </a:r>
                      <a:r>
                        <a:rPr lang="ru-RU" sz="10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слухопротезированию</a:t>
                      </a:r>
                      <a:endParaRPr lang="ru-RU" sz="10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95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95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95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3058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Обеспечение в полном объеме питанием обучающихся в профессиональных образовательных организациях Министерства лесного хозяйства Республики Татарстан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8781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Обеспечение в полном объеме питанием обучающихся в профессиональных образовательных организациях Министерства здравоохранения Республики Татарстан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3058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Обеспечение в полном объеме питанием обучающихся в профессиональных образовательных организациях Министерства спорта Республики Татарстан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3058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Обеспечение в полном объеме питанием обучающихся в профессиональных образовательных организациях Министерства цифрового развития государственного управления, информационных технологий и связи Республики Татарстан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3058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Обеспечение в полном объеме питанием обучающихся в профессиональных образовательных организациях Министерства культуры Республики Татарстан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3058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Обеспечение в полном объеме питанием обучающихся в профессиональных образовательных организациях Министерства образования и науки Республики Татарстан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3058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Обеспечение в полном объеме питанием обучающихся по образовательным программам основного общего и среднего общего образования в муниципальных общеобразовательных организациях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3058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Обеспечение в полном объеме благоприятных условий для устройства детей-сирот и детей, оставшихся без попечения родителей, на воспитание в семью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542925" y="33317"/>
            <a:ext cx="794385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Показатели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государственной программы </a:t>
            </a:r>
            <a:endParaRPr lang="ru-RU" altLang="ru-RU" sz="1600" b="1" dirty="0" smtClean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"Социальная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поддержка граждан Республики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 (продолжение)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12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0328982"/>
              </p:ext>
            </p:extLst>
          </p:nvPr>
        </p:nvGraphicFramePr>
        <p:xfrm>
          <a:off x="542925" y="880772"/>
          <a:ext cx="8110421" cy="104987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705690"/>
                <a:gridCol w="1204331"/>
                <a:gridCol w="1014761"/>
                <a:gridCol w="1037064"/>
                <a:gridCol w="1148575"/>
              </a:tblGrid>
              <a:tr h="440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показатели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Единица измерения</a:t>
                      </a:r>
                      <a:endParaRPr lang="ru-RU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2024 год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2025 год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2026 год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2429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Обеспечение в полном объеме возмещения сельскохозяйственным товаропроизводителям разницы между рыночной и фиксированной ценой на молоко, используемое для производства детского питания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542925" y="33317"/>
            <a:ext cx="794385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Показатели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государственной программы </a:t>
            </a:r>
            <a:endParaRPr lang="ru-RU" altLang="ru-RU" sz="1600" b="1" dirty="0" smtClean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"Социальная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поддержка граждан Республики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 (окончание)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2925" y="5821543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1"/>
                </a:solidFill>
              </a:rPr>
              <a:t>Ответственный исполнитель ГП: Министерство </a:t>
            </a:r>
            <a:r>
              <a:rPr lang="ru-RU" sz="1200" b="1" i="1" dirty="0" smtClean="0">
                <a:solidFill>
                  <a:schemeClr val="accent1"/>
                </a:solidFill>
              </a:rPr>
              <a:t>труда, занятости и социальной защиты Республики </a:t>
            </a:r>
            <a:r>
              <a:rPr lang="ru-RU" sz="1200" b="1" i="1" dirty="0">
                <a:solidFill>
                  <a:schemeClr val="accent1"/>
                </a:solidFill>
              </a:rPr>
              <a:t>Татарстан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42925" y="6207008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</a:t>
            </a:r>
            <a:r>
              <a:rPr lang="ru-RU" sz="1200" b="1" i="1" dirty="0" smtClean="0">
                <a:solidFill>
                  <a:schemeClr val="accent6"/>
                </a:solidFill>
              </a:rPr>
              <a:t>программа </a:t>
            </a:r>
            <a:r>
              <a:rPr lang="ru-RU" sz="1200" b="1" i="1" dirty="0">
                <a:solidFill>
                  <a:schemeClr val="accent6"/>
                </a:solidFill>
              </a:rPr>
              <a:t>и отчеты о ходе ее реализации</a:t>
            </a:r>
            <a:r>
              <a:rPr lang="ru-RU" sz="1200" b="1" i="1" dirty="0" smtClean="0">
                <a:solidFill>
                  <a:schemeClr val="accent6"/>
                </a:solidFill>
              </a:rPr>
              <a:t>, </a:t>
            </a:r>
            <a:r>
              <a:rPr lang="ru-RU" sz="1200" b="1" i="1" dirty="0">
                <a:solidFill>
                  <a:schemeClr val="accent6"/>
                </a:solidFill>
              </a:rPr>
              <a:t>находится </a:t>
            </a:r>
            <a:r>
              <a:rPr lang="ru-RU" sz="1200" b="1" i="1" dirty="0" smtClean="0">
                <a:solidFill>
                  <a:schemeClr val="accent6"/>
                </a:solidFill>
              </a:rPr>
              <a:t>по </a:t>
            </a:r>
            <a:r>
              <a:rPr lang="ru-RU" sz="1200" b="1" i="1" dirty="0">
                <a:solidFill>
                  <a:schemeClr val="accent6"/>
                </a:solidFill>
              </a:rPr>
              <a:t>адресу</a:t>
            </a:r>
            <a:r>
              <a:rPr lang="ru-RU" sz="1200" b="1" i="1" dirty="0" smtClean="0">
                <a:solidFill>
                  <a:schemeClr val="accent6"/>
                </a:solidFill>
              </a:rPr>
              <a:t>:</a:t>
            </a:r>
            <a:r>
              <a:rPr lang="en-US" sz="1200" b="1" i="1" dirty="0">
                <a:solidFill>
                  <a:schemeClr val="accent6"/>
                </a:solidFill>
              </a:rPr>
              <a:t> http://</a:t>
            </a:r>
            <a:r>
              <a:rPr lang="en-US" sz="1200" b="1" i="1" dirty="0" smtClean="0">
                <a:solidFill>
                  <a:schemeClr val="accent6"/>
                </a:solidFill>
              </a:rPr>
              <a:t>mtsz.tatarstan.ru</a:t>
            </a:r>
            <a:endParaRPr lang="ru-RU" sz="12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38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31982" y="1671153"/>
            <a:ext cx="46510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/>
              <a:t>Цели: </a:t>
            </a:r>
          </a:p>
          <a:p>
            <a:pPr algn="just"/>
            <a:r>
              <a:rPr lang="ru-RU" sz="1200" dirty="0" smtClean="0"/>
              <a:t>увеличение </a:t>
            </a:r>
            <a:r>
              <a:rPr lang="ru-RU" sz="1200" dirty="0"/>
              <a:t>годового объема ввода жилья до 3,075 млн кв. метров к 2026 году; </a:t>
            </a:r>
            <a:endParaRPr lang="ru-RU" sz="1200" dirty="0" smtClean="0"/>
          </a:p>
          <a:p>
            <a:pPr algn="just"/>
            <a:r>
              <a:rPr lang="ru-RU" sz="1200" dirty="0" smtClean="0"/>
              <a:t>улучшение </a:t>
            </a:r>
            <a:r>
              <a:rPr lang="ru-RU" sz="1200" dirty="0"/>
              <a:t>жилищных условий не менее 138,6 тыс. семей ежегодно к 2026 году; </a:t>
            </a:r>
            <a:endParaRPr lang="ru-RU" sz="1200" dirty="0" smtClean="0"/>
          </a:p>
          <a:p>
            <a:pPr algn="just"/>
            <a:r>
              <a:rPr lang="ru-RU" sz="1200" dirty="0" smtClean="0"/>
              <a:t>расселение </a:t>
            </a:r>
            <a:r>
              <a:rPr lang="ru-RU" sz="1200" dirty="0"/>
              <a:t>до 2024 года 20,72 тыс. кв. метров жилищного фонда, признанного непригодным для проживания; </a:t>
            </a:r>
            <a:endParaRPr lang="ru-RU" sz="1200" dirty="0" smtClean="0"/>
          </a:p>
          <a:p>
            <a:pPr algn="just"/>
            <a:r>
              <a:rPr lang="ru-RU" sz="1200" dirty="0" smtClean="0"/>
              <a:t>обеспечение </a:t>
            </a:r>
            <a:r>
              <a:rPr lang="ru-RU" sz="1200" dirty="0"/>
              <a:t>к 2026 году качества и доступности услуг жилищно-коммунального хозяйства не менее 50 процентам населения</a:t>
            </a:r>
          </a:p>
          <a:p>
            <a:endParaRPr lang="ru-RU" sz="1200" b="1" dirty="0" smtClean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5994" y="189568"/>
            <a:ext cx="7943850" cy="7406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b="1" dirty="0" smtClean="0">
                <a:solidFill>
                  <a:prstClr val="black"/>
                </a:solidFill>
              </a:rPr>
              <a:t>4. Государственная </a:t>
            </a:r>
            <a:r>
              <a:rPr lang="ru-RU" b="1" dirty="0">
                <a:solidFill>
                  <a:prstClr val="black"/>
                </a:solidFill>
              </a:rPr>
              <a:t>программа </a:t>
            </a:r>
            <a:r>
              <a:rPr lang="ru-RU" b="1" dirty="0" smtClean="0">
                <a:solidFill>
                  <a:prstClr val="black"/>
                </a:solidFill>
              </a:rPr>
              <a:t>"Обеспечение качественным жильем и услугами жилищно-коммунального хозяйства населения Республики Татарстан"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988" y="1590027"/>
            <a:ext cx="2971800" cy="1981200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33680"/>
              </p:ext>
            </p:extLst>
          </p:nvPr>
        </p:nvGraphicFramePr>
        <p:xfrm>
          <a:off x="763988" y="4846819"/>
          <a:ext cx="8058464" cy="9690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360323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(тыс. рублей)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14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31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17 833 130,9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29 855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536,2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13 808 244,9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12 287 101,2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13 309 507,8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655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636139" y="68876"/>
            <a:ext cx="7943850" cy="7406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altLang="ru-RU" sz="14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Показатели </a:t>
            </a:r>
            <a:r>
              <a:rPr lang="ru-RU" altLang="ru-RU" sz="1400" b="1" dirty="0">
                <a:solidFill>
                  <a:prstClr val="black"/>
                </a:solidFill>
                <a:ea typeface="Times New Roman" panose="02020603050405020304" pitchFamily="18" charset="0"/>
              </a:rPr>
              <a:t>государственной </a:t>
            </a:r>
            <a:r>
              <a:rPr lang="ru-RU" altLang="ru-RU" sz="14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программы </a:t>
            </a:r>
            <a:r>
              <a:rPr lang="en-US" altLang="ru-RU" sz="14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endParaRPr lang="ru-RU" altLang="ru-RU" sz="1400" b="1" dirty="0" smtClean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ctr">
              <a:lnSpc>
                <a:spcPts val="1500"/>
              </a:lnSpc>
            </a:pPr>
            <a:r>
              <a:rPr lang="ru-RU" sz="1400" b="1" dirty="0" smtClean="0">
                <a:solidFill>
                  <a:prstClr val="black"/>
                </a:solidFill>
              </a:rPr>
              <a:t>"Обеспечение качественным жильем и услугами жилищно-коммунального </a:t>
            </a:r>
          </a:p>
          <a:p>
            <a:pPr algn="ctr">
              <a:lnSpc>
                <a:spcPts val="1500"/>
              </a:lnSpc>
            </a:pPr>
            <a:r>
              <a:rPr lang="ru-RU" sz="1400" b="1" dirty="0" smtClean="0">
                <a:solidFill>
                  <a:prstClr val="black"/>
                </a:solidFill>
              </a:rPr>
              <a:t>хозяйства населения Республики Татарстан"</a:t>
            </a:r>
            <a:endParaRPr lang="ru-RU" sz="1400" b="1" dirty="0">
              <a:solidFill>
                <a:prstClr val="black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271511"/>
              </p:ext>
            </p:extLst>
          </p:nvPr>
        </p:nvGraphicFramePr>
        <p:xfrm>
          <a:off x="547911" y="1061495"/>
          <a:ext cx="8205796" cy="441375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139211"/>
                <a:gridCol w="769434"/>
                <a:gridCol w="691376"/>
                <a:gridCol w="802888"/>
                <a:gridCol w="802887"/>
              </a:tblGrid>
              <a:tr h="2963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Наименование показателя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79" marR="3679" marT="367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Единица измерения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79" marR="3679" marT="367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2024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(прогноз)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79" marR="3679" marT="367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2025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(прогноз)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79" marR="3679" marT="367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2026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(прогноз)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79" marR="3679" marT="367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6195">
                <a:tc gridSpan="5"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Увеличение годового объема ввода жилья до 3,075 млн кв. метров к 2026 году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3249"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Объем жилищного строительства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млн кв. метров 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2,945 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3,06 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3,075 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0007">
                <a:tc gridSpan="5">
                  <a:txBody>
                    <a:bodyPr/>
                    <a:lstStyle/>
                    <a:p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Улучшение жилищных условий не менее 138,6 тыс. семей ежегодно к 2026 году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305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семей, улучшивших жилищные условия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тыс. семей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132,3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135,7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138,6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6251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Численность детей-сирот и лиц из их числа, обеспеченных жилыми помещениями специализированного жилищного фонда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человек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0417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молодых семей, обеспеченных жильем в рамках средств, предусмотренных в федеральном бюджете и бюджете Республики Татарстан на реализацию регионального проекта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0820">
                <a:tc gridSpan="5"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Расселение до 2024 года 20,72 тыс. кв. метров жилищного фонда, признанного непригодным для проживания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22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квадратных метров расселенного непригодного для проживания жилищного фонда (нарастающим итогом)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тыс. кв. метров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20,72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676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граждан, расселенных из непригодного для проживания жилищного фонда (нарастающим итогом)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тыс. человек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22">
                <a:tc gridSpan="5"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Обеспечение к 2026 году качества и доступности услуг жилищно-коммунального хозяйства не менее 50 процентам населения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22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населения Республики Татарстан, обеспеченного качественной питьевой водой из систем централизованного водоснабжения, в общей численности населения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95,641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22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Снижение объема отводимых в реку Волгу загрязненных сточных вод (нарастающим итогом)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куб. км </a:t>
                      </a:r>
                      <a:endParaRPr lang="ru-RU" sz="10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0,04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295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Увеличение площади отремонтированного жилищного фонда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млн кв. метров </a:t>
                      </a:r>
                      <a:endParaRPr lang="ru-RU" sz="10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5,6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5,8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22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площади жилищного фонда, обеспеченного всеми видами благоустройства, в общей площади жилищного фонда Республики Татарстан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85,7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86,4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88,0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079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фактически сданных объектов от графика производства работ по программам капитальных вложений (без учета строительства и реконструкции дорог)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37817" y="5760213"/>
            <a:ext cx="83560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ГП: Министерство </a:t>
            </a:r>
            <a:r>
              <a:rPr lang="ru-RU" sz="1100" b="1" i="1" dirty="0" smtClean="0">
                <a:solidFill>
                  <a:schemeClr val="accent1"/>
                </a:solidFill>
              </a:rPr>
              <a:t>строительства, архитектуры и жилищно-коммунального хозяйства Республики Татарстан </a:t>
            </a:r>
            <a:endParaRPr lang="ru-RU" sz="1100" b="1" i="1" dirty="0">
              <a:solidFill>
                <a:schemeClr val="tx2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537817" y="6191100"/>
            <a:ext cx="7987454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100" b="1" i="1" dirty="0">
                <a:solidFill>
                  <a:schemeClr val="accent6"/>
                </a:solidFill>
              </a:rPr>
              <a:t>http://minstroy.tatarstan.ru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89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Основные показатели социально-экономического </a:t>
            </a:r>
            <a:r>
              <a:rPr lang="ru-RU" dirty="0" smtClean="0"/>
              <a:t>развития Республики Татарстан</a:t>
            </a:r>
            <a:endParaRPr lang="ru-RU" sz="19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9249674"/>
              </p:ext>
            </p:extLst>
          </p:nvPr>
        </p:nvGraphicFramePr>
        <p:xfrm>
          <a:off x="615278" y="651227"/>
          <a:ext cx="8256790" cy="5082912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812885"/>
                <a:gridCol w="1288781"/>
                <a:gridCol w="1288781"/>
                <a:gridCol w="1288781"/>
                <a:gridCol w="1288781"/>
                <a:gridCol w="1288781"/>
              </a:tblGrid>
              <a:tr h="3529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Показатели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</a:t>
                      </a: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</a:t>
                      </a: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(оценка)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2024 </a:t>
                      </a: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2025 </a:t>
                      </a: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2026 </a:t>
                      </a: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</a:tr>
              <a:tr h="4939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</a:rPr>
                        <a:t>Численность населения, тыс. человек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4 001,6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4 001,3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4 000,9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4 001,0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4 001,5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6586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</a:rPr>
                        <a:t>Валовый региональный продукт (ВРП), </a:t>
                      </a:r>
                      <a:r>
                        <a:rPr lang="ru-RU" sz="1300" u="none" strike="noStrike" dirty="0" smtClean="0">
                          <a:effectLst/>
                        </a:rPr>
                        <a:t>млрд рублей</a:t>
                      </a:r>
                      <a:r>
                        <a:rPr lang="ru-RU" sz="1300" u="none" strike="noStrike" dirty="0">
                          <a:effectLst/>
                        </a:rPr>
                        <a:t>*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3 865,1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4 103,7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4 024,5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4 354,4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4 619,9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4939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</a:rPr>
                        <a:t>ВРП в расчете на одного жителя, тыс. рублей*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965,9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1 025,5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1 005,9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1 088,3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1 154,5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4939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</a:rPr>
                        <a:t>Индекс промышленного производства, %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106,6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103,3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102,5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104,1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101,7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4939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</a:rPr>
                        <a:t>Сводный индекс потребительских цен, %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111,4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107,1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104,5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104,0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102,3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8233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</a:rPr>
                        <a:t>Прибыль прибыльных предприятий (организаций), </a:t>
                      </a:r>
                      <a:r>
                        <a:rPr lang="ru-RU" sz="1300" u="none" strike="noStrike" dirty="0" smtClean="0">
                          <a:effectLst/>
                        </a:rPr>
                        <a:t>млрд. </a:t>
                      </a:r>
                      <a:r>
                        <a:rPr lang="ru-RU" sz="1300" u="none" strike="noStrike" dirty="0">
                          <a:effectLst/>
                        </a:rPr>
                        <a:t>рублей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853,2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844,1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605,8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636,1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674,3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4939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</a:rPr>
                        <a:t>Уровень регистрируемой безработицы, %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0,37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0,21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0,4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0,4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0,4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310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42925" y="99992"/>
            <a:ext cx="7943850" cy="7150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5. </a:t>
            </a:r>
            <a:r>
              <a:rPr lang="ru-RU" b="1" dirty="0">
                <a:solidFill>
                  <a:prstClr val="black"/>
                </a:solidFill>
              </a:rPr>
              <a:t>Государственная программа </a:t>
            </a:r>
            <a:r>
              <a:rPr lang="ru-RU" b="1" dirty="0" smtClean="0">
                <a:solidFill>
                  <a:prstClr val="black"/>
                </a:solidFill>
              </a:rPr>
              <a:t>"Содействие </a:t>
            </a:r>
            <a:r>
              <a:rPr lang="ru-RU" b="1" dirty="0">
                <a:solidFill>
                  <a:prstClr val="black"/>
                </a:solidFill>
              </a:rPr>
              <a:t>занятости населения Республики </a:t>
            </a:r>
            <a:r>
              <a:rPr lang="ru-RU" b="1" dirty="0" smtClean="0">
                <a:solidFill>
                  <a:prstClr val="black"/>
                </a:solidFill>
              </a:rPr>
              <a:t>Татарстан"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61952" y="1589938"/>
            <a:ext cx="41507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00"/>
                </a:solidFill>
              </a:rPr>
              <a:t>Цель: 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ru-RU" sz="1600" dirty="0" smtClean="0"/>
              <a:t>недопущение </a:t>
            </a:r>
            <a:r>
              <a:rPr lang="ru-RU" sz="1600" dirty="0"/>
              <a:t>к 2026 году снижения уровня занятости населения ниже 60 процентов</a:t>
            </a:r>
          </a:p>
        </p:txBody>
      </p:sp>
      <p:pic>
        <p:nvPicPr>
          <p:cNvPr id="97282" name="Picture 2" descr="http://www.dcz.gov.ua/img/announcephoto?announceId=413675&amp;imageType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91" y="961539"/>
            <a:ext cx="3570821" cy="218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3414156"/>
              </p:ext>
            </p:extLst>
          </p:nvPr>
        </p:nvGraphicFramePr>
        <p:xfrm>
          <a:off x="723743" y="3495110"/>
          <a:ext cx="8058464" cy="8198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300814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04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 год</a:t>
                      </a: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(факт)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79" marR="3679" marT="367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2023 год </a:t>
                      </a: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(факт)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79" marR="3679" marT="367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2024 год </a:t>
                      </a: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79" marR="3679" marT="367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2025 год </a:t>
                      </a: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79" marR="3679" marT="367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2026 год </a:t>
                      </a: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79" marR="3679" marT="367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00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2 373 560,9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1 431 289,9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1 478 724,6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2 324 330,2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1 551 942,8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148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42925" y="113704"/>
            <a:ext cx="7943850" cy="71508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Показатели </a:t>
            </a: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государственной программы </a:t>
            </a:r>
            <a:endParaRPr lang="ru-RU" altLang="ru-RU" b="1" dirty="0" smtClean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ctr" fontAlgn="t"/>
            <a:r>
              <a:rPr lang="ru-RU" b="1" dirty="0" smtClean="0">
                <a:solidFill>
                  <a:prstClr val="black"/>
                </a:solidFill>
              </a:rPr>
              <a:t>"Содействие </a:t>
            </a:r>
            <a:r>
              <a:rPr lang="ru-RU" b="1" dirty="0">
                <a:solidFill>
                  <a:prstClr val="black"/>
                </a:solidFill>
              </a:rPr>
              <a:t>занятости населения Республики </a:t>
            </a:r>
            <a:r>
              <a:rPr lang="ru-RU" b="1" dirty="0" smtClean="0">
                <a:solidFill>
                  <a:prstClr val="black"/>
                </a:solidFill>
              </a:rPr>
              <a:t>Татарстан"</a:t>
            </a:r>
            <a:endParaRPr lang="ru-RU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934821"/>
              </p:ext>
            </p:extLst>
          </p:nvPr>
        </p:nvGraphicFramePr>
        <p:xfrm>
          <a:off x="602512" y="961962"/>
          <a:ext cx="8262708" cy="5584203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404386"/>
                <a:gridCol w="1382751"/>
                <a:gridCol w="747131"/>
                <a:gridCol w="791737"/>
                <a:gridCol w="936703"/>
              </a:tblGrid>
              <a:tr h="4345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 показателя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Единица измерения 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2024 год </a:t>
                      </a: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2025 год </a:t>
                      </a: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2026 год </a:t>
                      </a: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gridSpan="5"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Недопущение к 2026 году снижения уровня занятости населения ниже 60 процентов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Уровень регистрируемой безработицы (на конец года)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0,4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0,4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0,4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8099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Уровень общей безработицы в среднем за год (по методологии Международной организации труда)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2,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8</a:t>
                      </a: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2,8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2,7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77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выпускников профессиональных образовательных организаций, трудоустроившихся в первый год после окончания обучения, в общей численности выпускников указанных организаций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82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82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82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77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выпускников образовательных организаций высшего образования, трудоустроившихся в первый год после окончания обучения, в общей численности выпускников указанных организаций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41150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граждан, получивших государственную услугу по содействию безработным гражданам и гражданам, зарегистрированным в государственных учреждениях службы занятости населения Республики Татарстан (далее - учреждения службы занятости) в целях поиска подходящей работы, в переезде и безработным гражданам и гражданам, зарегистрированным в учреждениях службы занятости в целях поиска подходящей работы, и членам их семей в переселении в другую местность для трудоустройства по направлению учреждений службы занятости, из числа обратившихся за оказанием данной государственной услуги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3390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безработных граждан, которым начислено и выплачено пособие по безработице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95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95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95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1583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трудоустроенных граждан из числа обратившихся в учреждения службы занятости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444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42925" y="113704"/>
            <a:ext cx="7943850" cy="102155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Показатели </a:t>
            </a: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государственной программы </a:t>
            </a:r>
            <a:endParaRPr lang="ru-RU" altLang="ru-RU" b="1" dirty="0" smtClean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ctr" fontAlgn="t"/>
            <a:r>
              <a:rPr lang="ru-RU" b="1" dirty="0" smtClean="0">
                <a:solidFill>
                  <a:prstClr val="black"/>
                </a:solidFill>
              </a:rPr>
              <a:t>"Содействие </a:t>
            </a:r>
            <a:r>
              <a:rPr lang="ru-RU" b="1" dirty="0">
                <a:solidFill>
                  <a:prstClr val="black"/>
                </a:solidFill>
              </a:rPr>
              <a:t>занятости населения Республики </a:t>
            </a:r>
            <a:r>
              <a:rPr lang="ru-RU" b="1" dirty="0" smtClean="0">
                <a:solidFill>
                  <a:prstClr val="black"/>
                </a:solidFill>
              </a:rPr>
              <a:t>Татарстан" (продолжение)</a:t>
            </a:r>
            <a:endParaRPr lang="ru-RU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253343"/>
              </p:ext>
            </p:extLst>
          </p:nvPr>
        </p:nvGraphicFramePr>
        <p:xfrm>
          <a:off x="542925" y="1267077"/>
          <a:ext cx="8262708" cy="182998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404386"/>
                <a:gridCol w="1382751"/>
                <a:gridCol w="747131"/>
                <a:gridCol w="791737"/>
                <a:gridCol w="936703"/>
              </a:tblGrid>
              <a:tr h="4345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 показателя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Единица измерения 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2024 год </a:t>
                      </a: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2025 год </a:t>
                      </a: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2026 год </a:t>
                      </a: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участников мероприятий по повышению качества трудовых ресурсов в общей численности граждан, зарегистрированных в целях поиска подходящей работы в учреждениях службы занятости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8099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Численность граждан, опрошенных в ходе проведения исследования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человек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450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450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450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77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Уровень прошедших обучение по охране труда руководителей и специалистов из расчета на 1 000 работающих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 1 000 работающих </a:t>
                      </a: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26,8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27,0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27,5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75807" y="5912186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i="1" dirty="0">
                <a:solidFill>
                  <a:schemeClr val="accent1"/>
                </a:solidFill>
              </a:rPr>
              <a:t>Ответственный исполнитель ГП: Министерство труда, занятости и социальной защиты </a:t>
            </a:r>
            <a:r>
              <a:rPr lang="en-US" sz="1200" b="1" i="1" dirty="0" smtClean="0">
                <a:solidFill>
                  <a:schemeClr val="accent1"/>
                </a:solidFill>
              </a:rPr>
              <a:t/>
            </a:r>
            <a:br>
              <a:rPr lang="en-US" sz="1200" b="1" i="1" dirty="0" smtClean="0">
                <a:solidFill>
                  <a:schemeClr val="accent1"/>
                </a:solidFill>
              </a:rPr>
            </a:br>
            <a:r>
              <a:rPr lang="ru-RU" sz="1200" b="1" i="1" dirty="0" smtClean="0">
                <a:solidFill>
                  <a:schemeClr val="accent1"/>
                </a:solidFill>
              </a:rPr>
              <a:t>Республики </a:t>
            </a:r>
            <a:r>
              <a:rPr lang="ru-RU" sz="1200" b="1" i="1" dirty="0">
                <a:solidFill>
                  <a:schemeClr val="accent1"/>
                </a:solidFill>
              </a:rPr>
              <a:t>Татарстан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5807" y="6276369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</a:t>
            </a:r>
            <a:r>
              <a:rPr lang="ru-RU" sz="1200" b="1" i="1" dirty="0" smtClean="0">
                <a:solidFill>
                  <a:schemeClr val="accent6"/>
                </a:solidFill>
              </a:rPr>
              <a:t>ходе ее </a:t>
            </a:r>
            <a:r>
              <a:rPr lang="ru-RU" sz="1200" b="1" i="1" dirty="0">
                <a:solidFill>
                  <a:schemeClr val="accent6"/>
                </a:solidFill>
              </a:rPr>
              <a:t>реализации, находится </a:t>
            </a:r>
            <a:r>
              <a:rPr lang="ru-RU" sz="1200" b="1" i="1" dirty="0" smtClean="0">
                <a:solidFill>
                  <a:schemeClr val="accent6"/>
                </a:solidFill>
              </a:rPr>
              <a:t>по </a:t>
            </a:r>
            <a:r>
              <a:rPr lang="ru-RU" sz="1200" b="1" i="1" dirty="0">
                <a:solidFill>
                  <a:schemeClr val="accent6"/>
                </a:solidFill>
              </a:rPr>
              <a:t>адресу</a:t>
            </a:r>
            <a:r>
              <a:rPr lang="ru-RU" sz="1200" b="1" i="1" dirty="0" smtClean="0">
                <a:solidFill>
                  <a:schemeClr val="accent6"/>
                </a:solidFill>
              </a:rPr>
              <a:t>:</a:t>
            </a:r>
            <a:r>
              <a:rPr lang="en-US" sz="1200" b="1" i="1" dirty="0">
                <a:solidFill>
                  <a:schemeClr val="accent6"/>
                </a:solidFill>
              </a:rPr>
              <a:t> http://</a:t>
            </a:r>
            <a:r>
              <a:rPr lang="en-US" sz="1200" b="1" i="1" dirty="0" smtClean="0">
                <a:solidFill>
                  <a:schemeClr val="accent6"/>
                </a:solidFill>
              </a:rPr>
              <a:t>mtsz.tatarstan.ru</a:t>
            </a:r>
            <a:endParaRPr lang="ru-RU" sz="12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56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247831" y="1116354"/>
            <a:ext cx="4663953" cy="3300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1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Цели</a:t>
            </a:r>
            <a:r>
              <a:rPr lang="ru-RU" altLang="ru-RU" sz="11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: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1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противодействие </a:t>
            </a:r>
            <a:r>
              <a:rPr lang="ru-RU" altLang="ru-RU" sz="1100" dirty="0">
                <a:solidFill>
                  <a:prstClr val="black"/>
                </a:solidFill>
                <a:ea typeface="Times New Roman" panose="02020603050405020304" pitchFamily="18" charset="0"/>
              </a:rPr>
              <a:t>преступности и повышение эффективности охраны общественного порядка в Республике Татарстан (обеспечивающее уменьшение доли тяжких и особо тяжких преступлений, совершенных в общественных местах, в общем количестве преступлений до 1,45 процента, а также снижение уровня </a:t>
            </a:r>
            <a:r>
              <a:rPr lang="ru-RU" altLang="ru-RU" sz="1100" dirty="0" err="1">
                <a:solidFill>
                  <a:prstClr val="black"/>
                </a:solidFill>
                <a:ea typeface="Times New Roman" panose="02020603050405020304" pitchFamily="18" charset="0"/>
              </a:rPr>
              <a:t>неразысканных</a:t>
            </a:r>
            <a:r>
              <a:rPr lang="ru-RU" altLang="ru-RU" sz="1100" dirty="0">
                <a:solidFill>
                  <a:prstClr val="black"/>
                </a:solidFill>
                <a:ea typeface="Times New Roman" panose="02020603050405020304" pitchFamily="18" charset="0"/>
              </a:rPr>
              <a:t> без вести пропавших граждан по отношению к 2023 году до 96,5 процента в 2030 году</a:t>
            </a:r>
            <a:r>
              <a:rPr lang="ru-RU" altLang="ru-RU" sz="11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);</a:t>
            </a:r>
            <a:endParaRPr lang="ru-RU" altLang="ru-RU" sz="1100" dirty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100" dirty="0">
                <a:solidFill>
                  <a:prstClr val="black"/>
                </a:solidFill>
                <a:ea typeface="Times New Roman" panose="02020603050405020304" pitchFamily="18" charset="0"/>
              </a:rPr>
              <a:t>о</a:t>
            </a:r>
            <a:r>
              <a:rPr lang="ru-RU" altLang="ru-RU" sz="11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беспечение </a:t>
            </a:r>
            <a:r>
              <a:rPr lang="ru-RU" altLang="ru-RU" sz="1100" dirty="0">
                <a:solidFill>
                  <a:prstClr val="black"/>
                </a:solidFill>
                <a:ea typeface="Times New Roman" panose="02020603050405020304" pitchFamily="18" charset="0"/>
              </a:rPr>
              <a:t>уровня удовлетворенности граждан качеством предоставления государственных услуг на территории Республики Татарстан в области безопасности дорожного движения - не менее 90 процентов </a:t>
            </a:r>
            <a:r>
              <a:rPr lang="ru-RU" altLang="ru-RU" sz="11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ежегодно;</a:t>
            </a:r>
            <a:endParaRPr lang="ru-RU" altLang="ru-RU" sz="1100" dirty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100" dirty="0">
                <a:solidFill>
                  <a:prstClr val="black"/>
                </a:solidFill>
                <a:ea typeface="Times New Roman" panose="02020603050405020304" pitchFamily="18" charset="0"/>
              </a:rPr>
              <a:t>с</a:t>
            </a:r>
            <a:r>
              <a:rPr lang="ru-RU" altLang="ru-RU" sz="11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нижение </a:t>
            </a:r>
            <a:r>
              <a:rPr lang="ru-RU" altLang="ru-RU" sz="1100" dirty="0">
                <a:solidFill>
                  <a:prstClr val="black"/>
                </a:solidFill>
                <a:ea typeface="Times New Roman" panose="02020603050405020304" pitchFamily="18" charset="0"/>
              </a:rPr>
              <a:t>смертности на территории Республики Татарстан в результате дорожно-транспортных происшествий к 2030 году до уровня, не превышающего 4 человека на 100 тыс. </a:t>
            </a:r>
            <a:r>
              <a:rPr lang="ru-RU" altLang="ru-RU" sz="11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населения;</a:t>
            </a:r>
            <a:endParaRPr lang="ru-RU" altLang="ru-RU" sz="1100" dirty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100" dirty="0">
                <a:solidFill>
                  <a:prstClr val="black"/>
                </a:solidFill>
                <a:ea typeface="Times New Roman" panose="02020603050405020304" pitchFamily="18" charset="0"/>
              </a:rPr>
              <a:t>п</a:t>
            </a:r>
            <a:r>
              <a:rPr lang="ru-RU" altLang="ru-RU" sz="11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овышение </a:t>
            </a:r>
            <a:r>
              <a:rPr lang="ru-RU" altLang="ru-RU" sz="1100" dirty="0">
                <a:solidFill>
                  <a:prstClr val="black"/>
                </a:solidFill>
                <a:ea typeface="Times New Roman" panose="02020603050405020304" pitchFamily="18" charset="0"/>
              </a:rPr>
              <a:t>в Республике Татарстан эффективности защиты прав потребителей (обеспечивающее рост удельного веса удовлетворенных исков, поданных в защиту прав потребителей) по отношению к 2023 году до 103 процентов к 2030 </a:t>
            </a:r>
            <a:r>
              <a:rPr lang="ru-RU" altLang="ru-RU" sz="11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году.</a:t>
            </a:r>
            <a:endParaRPr lang="ru-RU" altLang="ru-RU" sz="1100" dirty="0">
              <a:solidFill>
                <a:prstClr val="black"/>
              </a:solidFill>
              <a:ea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42925" y="33317"/>
            <a:ext cx="7943850" cy="10215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6. </a:t>
            </a: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Государственная программа </a:t>
            </a: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"Обеспечение </a:t>
            </a: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общественного порядка и противодействие преступности </a:t>
            </a:r>
            <a:endParaRPr lang="ru-RU" altLang="ru-RU" b="1" dirty="0" smtClean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в </a:t>
            </a: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Республике </a:t>
            </a: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</a:t>
            </a:r>
            <a:endParaRPr lang="ru-RU" altLang="ru-RU" b="1" dirty="0">
              <a:solidFill>
                <a:prstClr val="black"/>
              </a:solidFill>
              <a:ea typeface="Times New Roman" panose="02020603050405020304" pitchFamily="18" charset="0"/>
            </a:endParaRPr>
          </a:p>
        </p:txBody>
      </p:sp>
      <p:pic>
        <p:nvPicPr>
          <p:cNvPr id="98306" name="Picture 2" descr="http://izhevsk-news.net/img/20140827/571a607215808ec62cb4fee47aca09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26" y="1313868"/>
            <a:ext cx="3359282" cy="239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272988"/>
              </p:ext>
            </p:extLst>
          </p:nvPr>
        </p:nvGraphicFramePr>
        <p:xfrm>
          <a:off x="767047" y="4478740"/>
          <a:ext cx="8058464" cy="8379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81652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b="1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44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31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4 113 732,3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2 847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029,2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2 836 743,0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2 839 962,0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2 716 707,2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825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42925" y="33317"/>
            <a:ext cx="7943850" cy="102155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Показатели </a:t>
            </a: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государственной программы </a:t>
            </a: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"Обеспечение </a:t>
            </a: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общественного порядка и противодействие преступности </a:t>
            </a:r>
            <a:endParaRPr lang="ru-RU" altLang="ru-RU" b="1" dirty="0" smtClean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в </a:t>
            </a: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Республике </a:t>
            </a: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</a:t>
            </a:r>
            <a:endParaRPr lang="ru-RU" altLang="ru-RU" b="1" dirty="0">
              <a:solidFill>
                <a:prstClr val="black"/>
              </a:solidFill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5300" y="5747578"/>
            <a:ext cx="8534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i="1" dirty="0">
                <a:solidFill>
                  <a:schemeClr val="accent1"/>
                </a:solidFill>
              </a:rPr>
              <a:t>Ответственный исполнитель ГП: Министерство </a:t>
            </a:r>
            <a:r>
              <a:rPr lang="ru-RU" sz="1200" b="1" i="1" dirty="0" smtClean="0">
                <a:solidFill>
                  <a:schemeClr val="accent1"/>
                </a:solidFill>
              </a:rPr>
              <a:t>внутренних дел по Республике Татарстан</a:t>
            </a:r>
            <a:endParaRPr lang="ru-RU" sz="1200" b="1" i="1" dirty="0">
              <a:solidFill>
                <a:schemeClr val="accent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" y="5995545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</a:t>
            </a:r>
            <a:r>
              <a:rPr lang="ru-RU" sz="1200" b="1" i="1" dirty="0" smtClean="0">
                <a:solidFill>
                  <a:schemeClr val="accent6"/>
                </a:solidFill>
              </a:rPr>
              <a:t>о ходе </a:t>
            </a:r>
            <a:r>
              <a:rPr lang="ru-RU" sz="1200" b="1" i="1" dirty="0">
                <a:solidFill>
                  <a:schemeClr val="accent6"/>
                </a:solidFill>
              </a:rPr>
              <a:t>ее реализации, находится </a:t>
            </a:r>
            <a:r>
              <a:rPr lang="ru-RU" sz="1200" b="1" i="1" dirty="0" smtClean="0">
                <a:solidFill>
                  <a:schemeClr val="accent6"/>
                </a:solidFill>
              </a:rPr>
              <a:t>по </a:t>
            </a:r>
            <a:r>
              <a:rPr lang="ru-RU" sz="1200" b="1" i="1" dirty="0">
                <a:solidFill>
                  <a:schemeClr val="accent6"/>
                </a:solidFill>
              </a:rPr>
              <a:t>адресу</a:t>
            </a:r>
            <a:r>
              <a:rPr lang="ru-RU" sz="1200" b="1" i="1" dirty="0" smtClean="0">
                <a:solidFill>
                  <a:schemeClr val="accent6"/>
                </a:solidFill>
              </a:rPr>
              <a:t>:</a:t>
            </a:r>
            <a:r>
              <a:rPr lang="en-US" sz="1200" b="1" i="1" dirty="0">
                <a:solidFill>
                  <a:schemeClr val="accent6"/>
                </a:solidFill>
              </a:rPr>
              <a:t> https://16.</a:t>
            </a:r>
            <a:r>
              <a:rPr lang="ru-RU" sz="1200" b="1" i="1" dirty="0" err="1">
                <a:solidFill>
                  <a:schemeClr val="accent6"/>
                </a:solidFill>
              </a:rPr>
              <a:t>мвд.рф</a:t>
            </a:r>
            <a:r>
              <a:rPr lang="ru-RU" sz="1200" b="1" i="1" dirty="0">
                <a:solidFill>
                  <a:schemeClr val="accent6"/>
                </a:solidFill>
              </a:rPr>
              <a:t>/</a:t>
            </a:r>
            <a:r>
              <a:rPr lang="en-US" sz="1200" b="1" i="1" dirty="0" err="1">
                <a:solidFill>
                  <a:schemeClr val="accent6"/>
                </a:solidFill>
              </a:rPr>
              <a:t>mvd</a:t>
            </a:r>
            <a:endParaRPr lang="ru-RU" sz="1200" b="1" i="1" dirty="0">
              <a:solidFill>
                <a:schemeClr val="accent6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014484"/>
              </p:ext>
            </p:extLst>
          </p:nvPr>
        </p:nvGraphicFramePr>
        <p:xfrm>
          <a:off x="542925" y="1215707"/>
          <a:ext cx="8205796" cy="421372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139211"/>
                <a:gridCol w="769434"/>
                <a:gridCol w="691376"/>
                <a:gridCol w="802888"/>
                <a:gridCol w="802887"/>
              </a:tblGrid>
              <a:tr h="2963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Наименование показателя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79" marR="3679" marT="367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Единица измерения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79" marR="3679" marT="367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2024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(прогноз)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79" marR="3679" marT="367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2025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(прогноз)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79" marR="3679" marT="367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2026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(прогноз)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79" marR="3679" marT="367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6331">
                <a:tc gridSpan="5">
                  <a:txBody>
                    <a:bodyPr/>
                    <a:lstStyle/>
                    <a:p>
                      <a:pPr algn="just"/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Противодействие преступности и повышение эффективности охраны общественного порядка в Республике Татарстан (обеспечивающее уменьшение доли тяжких и особо тяжких преступлений, совершенных в общественных местах, в общем количестве преступлений до 1,45 процента, а также снижение уровня </a:t>
                      </a:r>
                      <a:r>
                        <a:rPr lang="ru-RU" sz="1000" b="1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неразысканных</a:t>
                      </a: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без вести пропавших граждан по отношению к 2023 году до 96,5 процента в 2030 году)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6331"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тяжких и особо тяжких преступлений, совершенных в общественных местах, в общем количестве преступлений (без учета преступлений в сфере незаконного оборота наркотиков)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1,51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1,5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1,49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9012"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(остаток) </a:t>
                      </a:r>
                      <a:r>
                        <a:rPr lang="ru-RU" sz="10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неразысканных</a:t>
                      </a: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без вести пропавших граждан по отношению к 2023 году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99,5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99,0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98,5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6331">
                <a:tc gridSpan="5">
                  <a:txBody>
                    <a:bodyPr/>
                    <a:lstStyle/>
                    <a:p>
                      <a:pPr algn="just"/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Обеспечение уровня удовлетворенности граждан качеством предоставления государственных услуг на территории Республики Татарстан в области безопасности дорожного движения - не менее 90 процентов ежегодно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6251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Уровень удовлетворенности граждан качеством предоставления государственных услуг в области безопасности дорожного движения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4160">
                <a:tc gridSpan="5"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Снижение смертности на территории Республики Татарстан в результате дорожно-транспортных происшествий к 2030 году до уровня, не превышающего 4 человека на 100 тыс. населения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22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погибших в дорожно-транспортных происшествиях, человек на 100 тыс. населения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человек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5,77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676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погибших в дорожно-транспортных происшествиях, на 10 тысяч транспортных средств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человек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22">
                <a:tc gridSpan="5">
                  <a:txBody>
                    <a:bodyPr/>
                    <a:lstStyle/>
                    <a:p>
                      <a:pPr algn="just"/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Повышение в Республике Татарстан эффективности защиты прав потребителей (обеспечивающее рост удельного веса удовлетворенных исков, поданных в защиту прав потребителей) по отношению к 2023 году до 103 процентов к 2030 году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22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Удельный вес удовлетворенных исков, поданных в защиту прав потребителей (конкретного потребителя, группы потребителей, неопределенного круга потребителей), а также исков, по которым дано заключение в целях защиты прав потребителей, в общем числе исков, рассмотренных судами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87,5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88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88,5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123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673837" y="1510448"/>
            <a:ext cx="4702819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sz="1400" b="1" dirty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</a:rPr>
              <a:t>Цель: </a:t>
            </a:r>
            <a:r>
              <a:rPr lang="ru-RU" sz="1400" dirty="0" smtClean="0"/>
              <a:t>минимизация </a:t>
            </a:r>
            <a:r>
              <a:rPr lang="ru-RU" sz="1400" dirty="0"/>
              <a:t>социального, экономического и экологического ущерба, наносимого населению, экономике и природной среде, от чрезвычайных ситуаций природного и техногенного характера, пожаров и происшествий на водных </a:t>
            </a:r>
            <a:r>
              <a:rPr lang="ru-RU" sz="1400" dirty="0" smtClean="0"/>
              <a:t>объектах</a:t>
            </a:r>
            <a:endParaRPr lang="ru-RU" sz="14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00074" y="46106"/>
            <a:ext cx="7943850" cy="8683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7. Государственная  программа "Защита </a:t>
            </a:r>
            <a:r>
              <a:rPr lang="ru-RU" altLang="ru-RU" sz="1500" b="1" dirty="0">
                <a:solidFill>
                  <a:prstClr val="black"/>
                </a:solidFill>
                <a:ea typeface="Calibri" panose="020F0502020204030204" pitchFamily="34" charset="0"/>
              </a:rPr>
              <a:t>населения и территорий от чрезвычайных ситуаций, обеспечение пожарной безопасности и безопасности людей на водных объектах в Республике </a:t>
            </a:r>
            <a:r>
              <a:rPr lang="ru-RU" altLang="ru-RU" sz="1500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Татарстан"</a:t>
            </a:r>
            <a:endParaRPr lang="ru-RU" altLang="ru-RU" sz="1500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19" y="1339824"/>
            <a:ext cx="2768739" cy="2076554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844088"/>
              </p:ext>
            </p:extLst>
          </p:nvPr>
        </p:nvGraphicFramePr>
        <p:xfrm>
          <a:off x="752319" y="3833449"/>
          <a:ext cx="8058464" cy="8481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64400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b="1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3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45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1 611 796,5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1 698 309,3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1 626 908,5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1 684 790,4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1 739 158,4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783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726476" y="345209"/>
            <a:ext cx="7943850" cy="86832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Показатели </a:t>
            </a:r>
            <a:r>
              <a:rPr lang="ru-RU" altLang="ru-RU" sz="1500" b="1" dirty="0">
                <a:solidFill>
                  <a:prstClr val="black"/>
                </a:solidFill>
                <a:ea typeface="Calibri" panose="020F0502020204030204" pitchFamily="34" charset="0"/>
              </a:rPr>
              <a:t>государственной программы </a:t>
            </a:r>
            <a:r>
              <a:rPr lang="ru-RU" altLang="ru-RU" sz="1500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"Защита </a:t>
            </a:r>
            <a:r>
              <a:rPr lang="ru-RU" altLang="ru-RU" sz="1500" b="1" dirty="0">
                <a:solidFill>
                  <a:prstClr val="black"/>
                </a:solidFill>
                <a:ea typeface="Calibri" panose="020F0502020204030204" pitchFamily="34" charset="0"/>
              </a:rPr>
              <a:t>населения и территорий от чрезвычайных ситуаций, обеспечение пожарной безопасности и безопасности людей на водных объектах в Республике </a:t>
            </a:r>
            <a:r>
              <a:rPr lang="ru-RU" altLang="ru-RU" sz="1500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Татарстан"</a:t>
            </a:r>
            <a:endParaRPr lang="ru-RU" altLang="ru-RU" sz="1500" b="1" dirty="0">
              <a:solidFill>
                <a:prstClr val="black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735017"/>
              </p:ext>
            </p:extLst>
          </p:nvPr>
        </p:nvGraphicFramePr>
        <p:xfrm>
          <a:off x="726476" y="1302892"/>
          <a:ext cx="7931640" cy="40709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246968"/>
                <a:gridCol w="1159727"/>
                <a:gridCol w="825190"/>
                <a:gridCol w="863414"/>
                <a:gridCol w="836341"/>
              </a:tblGrid>
              <a:tr h="3451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 показателя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Единица измерения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1653">
                <a:tc gridSpan="5"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Минимизация социального, экономического и экологического ущерба, наносимого населению, экономике и природной среде, от чрезвычайных ситуаций природного и техногенного характера, пожаров и происшествий на водных объектах</a:t>
                      </a:r>
                    </a:p>
                  </a:txBody>
                  <a:tcPr marL="56281" marR="56281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1855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Снижение индивидуального риска гибели на пожарах (на 100 тысяч населения)</a:t>
                      </a:r>
                    </a:p>
                  </a:txBody>
                  <a:tcPr marL="56281" marR="56281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условных единиц 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5,00 x 10</a:t>
                      </a:r>
                      <a:r>
                        <a:rPr lang="en-US" sz="100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-5 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4,94 x 10</a:t>
                      </a:r>
                      <a:r>
                        <a:rPr lang="en-US" sz="100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-5 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4,92 x 10</a:t>
                      </a:r>
                      <a:r>
                        <a:rPr lang="en-US" sz="100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-5 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701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Снижение индивидуального риска </a:t>
                      </a:r>
                      <a:r>
                        <a:rPr lang="ru-RU" sz="10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травмирования</a:t>
                      </a: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на пожарах (на 100 тысяч населения)</a:t>
                      </a:r>
                    </a:p>
                  </a:txBody>
                  <a:tcPr marL="56281" marR="56281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условных единиц 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7,57 x 10</a:t>
                      </a:r>
                      <a:r>
                        <a:rPr lang="en-US" sz="100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-5 </a:t>
                      </a:r>
                      <a:endParaRPr lang="ru-RU" sz="1000" dirty="0"/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7,52 x 10</a:t>
                      </a:r>
                      <a:r>
                        <a:rPr lang="en-US" sz="100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-5 </a:t>
                      </a:r>
                      <a:endParaRPr lang="ru-RU" sz="1000" dirty="0"/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7,49 x 10</a:t>
                      </a:r>
                      <a:r>
                        <a:rPr lang="en-US" sz="100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-5 </a:t>
                      </a:r>
                      <a:endParaRPr lang="ru-RU" sz="1000" dirty="0"/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629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Сокращение частоты пожаров (на 10 тысяч населения)</a:t>
                      </a:r>
                    </a:p>
                  </a:txBody>
                  <a:tcPr marL="56281" marR="56281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условных единиц 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14,9 x 10-4 </a:t>
                      </a:r>
                      <a:endParaRPr lang="ru-RU" sz="1000" dirty="0"/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14,8 x 10-4 </a:t>
                      </a:r>
                      <a:endParaRPr lang="ru-RU" sz="1000" dirty="0"/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14,7 x 10-4 </a:t>
                      </a:r>
                      <a:endParaRPr lang="ru-RU" sz="1000" dirty="0"/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021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Снижение индивидуального риска гибели на водных объектах (на 100 тысяч населения)</a:t>
                      </a:r>
                    </a:p>
                  </a:txBody>
                  <a:tcPr marL="56281" marR="56281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условных единиц 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3,32 </a:t>
                      </a:r>
                      <a:endParaRPr lang="ru-RU" sz="1000" dirty="0"/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3,31</a:t>
                      </a:r>
                      <a:endParaRPr lang="ru-RU" sz="1000" dirty="0"/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3,3</a:t>
                      </a:r>
                      <a:endParaRPr lang="ru-RU" sz="1000" dirty="0"/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286">
                <a:tc gridSpan="5"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Время прибытия пожарных подразделений на место происшествия:</a:t>
                      </a:r>
                    </a:p>
                  </a:txBody>
                  <a:tcPr marL="56281" marR="56281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059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 городе</a:t>
                      </a:r>
                    </a:p>
                  </a:txBody>
                  <a:tcPr marL="56281" marR="56281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минут не более 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7,9</a:t>
                      </a:r>
                      <a:endParaRPr lang="ru-RU" sz="1000" dirty="0"/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7,9</a:t>
                      </a:r>
                      <a:endParaRPr lang="ru-RU" sz="1000" dirty="0"/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7,8</a:t>
                      </a:r>
                      <a:endParaRPr lang="ru-RU" sz="1000" dirty="0"/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 районе</a:t>
                      </a:r>
                    </a:p>
                  </a:txBody>
                  <a:tcPr marL="56281" marR="56281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минут не более 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16,3</a:t>
                      </a:r>
                      <a:endParaRPr lang="ru-RU" sz="1000" dirty="0"/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16,3</a:t>
                      </a:r>
                      <a:endParaRPr lang="ru-RU" sz="1000" dirty="0"/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16,2</a:t>
                      </a:r>
                      <a:endParaRPr lang="ru-RU" sz="1000" dirty="0"/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251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Время реагирования (выезда) на поисково-спасательные работы подразделений поисково-спасательных служб на вызов</a:t>
                      </a:r>
                    </a:p>
                  </a:txBody>
                  <a:tcPr marL="56281" marR="56281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минут не более 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4,4</a:t>
                      </a:r>
                      <a:endParaRPr lang="ru-RU" sz="1000" dirty="0"/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4,4</a:t>
                      </a:r>
                      <a:endParaRPr lang="ru-RU" sz="1000" dirty="0"/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4,3</a:t>
                      </a:r>
                      <a:endParaRPr lang="ru-RU" sz="1000" dirty="0"/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643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Снижение количества людей, погибших при чрезвычайных ситуациях на (100 тысяч населения) </a:t>
                      </a:r>
                    </a:p>
                  </a:txBody>
                  <a:tcPr marL="56281" marR="56281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условных единиц 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0,11</a:t>
                      </a:r>
                      <a:endParaRPr lang="ru-RU" sz="1000" dirty="0"/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0,11</a:t>
                      </a:r>
                      <a:endParaRPr lang="ru-RU" sz="1000" dirty="0"/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0,11</a:t>
                      </a:r>
                      <a:endParaRPr lang="ru-RU" sz="1000" dirty="0"/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582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Снижение количества людей, пострадавших при чрезвычайных ситуациях на (100 тысяч населения)</a:t>
                      </a:r>
                    </a:p>
                  </a:txBody>
                  <a:tcPr marL="56281" marR="56281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условных единиц 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0,13</a:t>
                      </a:r>
                      <a:endParaRPr lang="ru-RU" sz="1000" dirty="0"/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0,13</a:t>
                      </a:r>
                      <a:endParaRPr lang="ru-RU" sz="1000" dirty="0"/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0,13</a:t>
                      </a:r>
                      <a:endParaRPr lang="ru-RU" sz="1000" dirty="0"/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582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Снижение материального ущерба, причиненного в результате чрезвычайных ситуаций, относительно валового регионального продукта Республики Татарстан</a:t>
                      </a:r>
                    </a:p>
                  </a:txBody>
                  <a:tcPr marL="56281" marR="56281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млн рублей 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0,0003 </a:t>
                      </a:r>
                      <a:endParaRPr lang="ru-RU" sz="1000" dirty="0"/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0,0003 </a:t>
                      </a:r>
                      <a:endParaRPr lang="ru-RU" sz="1000" dirty="0"/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0,0003 </a:t>
                      </a:r>
                      <a:endParaRPr lang="ru-RU" sz="1000" dirty="0"/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20897" y="5617699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1"/>
                </a:solidFill>
              </a:rPr>
              <a:t>Ответственный исполнитель ГП: Министерство </a:t>
            </a:r>
            <a:r>
              <a:rPr lang="ru-RU" sz="1200" b="1" i="1" dirty="0" smtClean="0">
                <a:solidFill>
                  <a:schemeClr val="accent1"/>
                </a:solidFill>
              </a:rPr>
              <a:t>по делам гражданской обороны и чрезвычайным ситуациям Республики </a:t>
            </a:r>
            <a:r>
              <a:rPr lang="ru-RU" sz="1200" b="1" i="1" dirty="0">
                <a:solidFill>
                  <a:schemeClr val="accent1"/>
                </a:solidFill>
              </a:rPr>
              <a:t>Татарстан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00074" y="6003718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</a:t>
            </a:r>
            <a:r>
              <a:rPr lang="ru-RU" sz="1200" b="1" i="1" dirty="0" smtClean="0">
                <a:solidFill>
                  <a:schemeClr val="accent6"/>
                </a:solidFill>
              </a:rPr>
              <a:t>программа и отчеты о ходе ее реализации, </a:t>
            </a:r>
            <a:r>
              <a:rPr lang="ru-RU" sz="1200" b="1" i="1" dirty="0">
                <a:solidFill>
                  <a:schemeClr val="accent6"/>
                </a:solidFill>
              </a:rPr>
              <a:t>находится </a:t>
            </a:r>
            <a:r>
              <a:rPr lang="ru-RU" sz="1200" b="1" i="1" dirty="0" smtClean="0">
                <a:solidFill>
                  <a:schemeClr val="accent6"/>
                </a:solidFill>
              </a:rPr>
              <a:t>по </a:t>
            </a:r>
            <a:r>
              <a:rPr lang="ru-RU" sz="1200" b="1" i="1" dirty="0">
                <a:solidFill>
                  <a:schemeClr val="accent6"/>
                </a:solidFill>
              </a:rPr>
              <a:t>адресу</a:t>
            </a:r>
            <a:r>
              <a:rPr lang="ru-RU" sz="1200" b="1" i="1" dirty="0" smtClean="0">
                <a:solidFill>
                  <a:schemeClr val="accent6"/>
                </a:solidFill>
              </a:rPr>
              <a:t>:</a:t>
            </a:r>
            <a:r>
              <a:rPr lang="en-US" sz="1200" b="1" i="1" dirty="0">
                <a:solidFill>
                  <a:schemeClr val="accent6"/>
                </a:solidFill>
              </a:rPr>
              <a:t> http://mchs.tatarstan.ru</a:t>
            </a:r>
            <a:endParaRPr lang="ru-RU" sz="12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96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862419" y="1198364"/>
            <a:ext cx="472471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altLang="ru-RU" sz="12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Цели</a:t>
            </a:r>
            <a:r>
              <a:rPr lang="ru-RU" altLang="ru-RU" sz="12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:</a:t>
            </a:r>
            <a:r>
              <a:rPr lang="en-US" altLang="ru-RU" sz="12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endParaRPr lang="ru-RU" altLang="ru-RU" sz="1200" dirty="0" smtClean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just"/>
            <a:r>
              <a:rPr lang="ru-RU" sz="1200" dirty="0" smtClean="0"/>
              <a:t>увеличение </a:t>
            </a:r>
            <a:r>
              <a:rPr lang="ru-RU" sz="1200" dirty="0"/>
              <a:t>числа посещений мероприятий организаций культуры до 103 820 тыс. единиц в год к концу 2026 </a:t>
            </a:r>
            <a:r>
              <a:rPr lang="ru-RU" sz="1200" dirty="0" smtClean="0"/>
              <a:t>года;</a:t>
            </a:r>
          </a:p>
          <a:p>
            <a:pPr algn="just"/>
            <a:r>
              <a:rPr lang="ru-RU" sz="1200" dirty="0" smtClean="0"/>
              <a:t>повышение </a:t>
            </a:r>
            <a:r>
              <a:rPr lang="ru-RU" sz="1200" dirty="0"/>
              <a:t>вовлеченности граждан в деятельность в сфере культуры, в том числе поддержка к концу 2026 года не менее 486 творческих инициатив и </a:t>
            </a:r>
            <a:r>
              <a:rPr lang="ru-RU" sz="1200" dirty="0" smtClean="0"/>
              <a:t>проектов;</a:t>
            </a:r>
            <a:endParaRPr lang="ru-RU" sz="1200" dirty="0"/>
          </a:p>
          <a:p>
            <a:pPr algn="just"/>
            <a:r>
              <a:rPr lang="ru-RU" sz="1200" dirty="0" smtClean="0"/>
              <a:t>повышение </a:t>
            </a:r>
            <a:r>
              <a:rPr lang="ru-RU" sz="1200" dirty="0"/>
              <a:t>уровня сохранности объектов культурного наследия и развития инфраструктуры в сфере культуры, в том числе сохранение обеспеченности организациями культуры на уровне </a:t>
            </a:r>
            <a:r>
              <a:rPr lang="ru-RU" sz="1200" dirty="0" smtClean="0"/>
              <a:t>155,8 </a:t>
            </a:r>
            <a:r>
              <a:rPr lang="ru-RU" sz="1200" dirty="0"/>
              <a:t>процента к концу 2026 </a:t>
            </a:r>
            <a:r>
              <a:rPr lang="ru-RU" sz="1200" dirty="0" smtClean="0"/>
              <a:t>года;</a:t>
            </a:r>
            <a:endParaRPr lang="ru-RU" sz="1200" dirty="0"/>
          </a:p>
          <a:p>
            <a:pPr algn="just"/>
            <a:r>
              <a:rPr lang="ru-RU" sz="1200" dirty="0"/>
              <a:t>у</a:t>
            </a:r>
            <a:r>
              <a:rPr lang="ru-RU" sz="1200" dirty="0" smtClean="0"/>
              <a:t>величение </a:t>
            </a:r>
            <a:r>
              <a:rPr lang="ru-RU" sz="1200" dirty="0"/>
              <a:t>числа обращений к цифровым ресурсам в сфере культуры до 8 млн единиц в год к концу 2026 </a:t>
            </a:r>
            <a:r>
              <a:rPr lang="ru-RU" sz="1200" dirty="0" smtClean="0"/>
              <a:t>года</a:t>
            </a:r>
            <a:endParaRPr lang="ru-RU" sz="1200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42925" y="195242"/>
            <a:ext cx="7943850" cy="7150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8. </a:t>
            </a:r>
            <a:r>
              <a:rPr lang="ru-RU" b="1" dirty="0">
                <a:solidFill>
                  <a:prstClr val="black"/>
                </a:solidFill>
              </a:rPr>
              <a:t>Государственная программа </a:t>
            </a:r>
            <a:r>
              <a:rPr lang="ru-RU" b="1" dirty="0" smtClean="0">
                <a:solidFill>
                  <a:prstClr val="black"/>
                </a:solidFill>
              </a:rPr>
              <a:t>"Развитие </a:t>
            </a:r>
            <a:r>
              <a:rPr lang="ru-RU" b="1" dirty="0">
                <a:solidFill>
                  <a:prstClr val="black"/>
                </a:solidFill>
              </a:rPr>
              <a:t>культуры </a:t>
            </a:r>
            <a:endParaRPr lang="ru-RU" b="1" dirty="0" smtClean="0">
              <a:solidFill>
                <a:prstClr val="black"/>
              </a:solidFill>
            </a:endParaRPr>
          </a:p>
          <a:p>
            <a:pPr algn="ctr" fontAlgn="t"/>
            <a:r>
              <a:rPr lang="ru-RU" b="1" dirty="0" smtClean="0">
                <a:solidFill>
                  <a:prstClr val="black"/>
                </a:solidFill>
              </a:rPr>
              <a:t>Республики Татарстан"</a:t>
            </a:r>
            <a:endParaRPr lang="ru-RU" b="1" dirty="0">
              <a:solidFill>
                <a:srgbClr val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505" y="1430689"/>
            <a:ext cx="2952750" cy="1971675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4924113"/>
              </p:ext>
            </p:extLst>
          </p:nvPr>
        </p:nvGraphicFramePr>
        <p:xfrm>
          <a:off x="692029" y="3794722"/>
          <a:ext cx="8058464" cy="7806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15485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b="1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83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59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15 060 454,4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24 565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405,5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9 627 081,3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10 914 114,7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13 525 762,3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898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08420" y="289245"/>
            <a:ext cx="7943850" cy="71508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Показатели государственной </a:t>
            </a: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программы </a:t>
            </a:r>
            <a:r>
              <a:rPr lang="ru-RU" b="1" dirty="0" smtClean="0">
                <a:solidFill>
                  <a:prstClr val="black"/>
                </a:solidFill>
              </a:rPr>
              <a:t>"Развитие </a:t>
            </a:r>
            <a:r>
              <a:rPr lang="ru-RU" b="1" dirty="0">
                <a:solidFill>
                  <a:prstClr val="black"/>
                </a:solidFill>
              </a:rPr>
              <a:t>культуры Республики </a:t>
            </a:r>
            <a:r>
              <a:rPr lang="ru-RU" b="1" dirty="0" smtClean="0">
                <a:solidFill>
                  <a:prstClr val="black"/>
                </a:solidFill>
              </a:rPr>
              <a:t>Татарстан"</a:t>
            </a:r>
            <a:endParaRPr lang="ru-RU" b="1" dirty="0">
              <a:solidFill>
                <a:srgbClr val="0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108229"/>
              </p:ext>
            </p:extLst>
          </p:nvPr>
        </p:nvGraphicFramePr>
        <p:xfrm>
          <a:off x="542925" y="1163160"/>
          <a:ext cx="8233085" cy="4341985"/>
        </p:xfrm>
        <a:graphic>
          <a:graphicData uri="http://schemas.openxmlformats.org/drawingml/2006/table">
            <a:tbl>
              <a:tblPr/>
              <a:tblGrid>
                <a:gridCol w="4497426"/>
                <a:gridCol w="1170878"/>
                <a:gridCol w="802888"/>
                <a:gridCol w="847493"/>
                <a:gridCol w="914400"/>
              </a:tblGrid>
              <a:tr h="3605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 показателя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11" marR="7511" marT="751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Единица измерения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7044">
                <a:tc gridSpan="5">
                  <a:txBody>
                    <a:bodyPr/>
                    <a:lstStyle/>
                    <a:p>
                      <a:pPr marL="0" marR="0" lvl="0" indent="0" algn="just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Увеличение числа посещений мероприятий организаций культуры до 103 820 тысяч единиц в год к концу 2026 года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100">
                <a:tc>
                  <a:txBody>
                    <a:bodyPr/>
                    <a:lstStyle/>
                    <a:p>
                      <a:pPr marL="0" marR="0" lvl="0" indent="0" algn="just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Число посещений культурных мероприятий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тыс. посещений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80 057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83 384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103 820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502">
                <a:tc>
                  <a:txBody>
                    <a:bodyPr/>
                    <a:lstStyle/>
                    <a:p>
                      <a:pPr marL="0" marR="0" lvl="0" indent="0" algn="just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Уровень удовлетворенности граждан Республики Татарстан доступностью и качеством услуг организаций культуры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55,0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55,5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535">
                <a:tc>
                  <a:txBody>
                    <a:bodyPr/>
                    <a:lstStyle/>
                    <a:p>
                      <a:pPr marL="0" marR="0" lvl="0" indent="0" algn="just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Отношение средней заработной платы работников организаций культуры к среднемесячной начисленной заработной плате наемных работников в организациях, у индивидуальных предпринимателей и физических лиц (среднемесячному доходу от трудовой деятельности) по Республике Татарстан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975">
                <a:tc gridSpan="5">
                  <a:txBody>
                    <a:bodyPr/>
                    <a:lstStyle/>
                    <a:p>
                      <a:pPr marL="0" marR="0" lvl="0" indent="0" algn="just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Повышение вовлеченности граждан в деятельность в сфере культуры, в том числе поддержка к концу 2026 года не менее 486 творческих инициатив и проектов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653">
                <a:tc>
                  <a:txBody>
                    <a:bodyPr/>
                    <a:lstStyle/>
                    <a:p>
                      <a:pPr marL="0" marR="0" lvl="0" indent="0" algn="just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реализованных при государственной поддержке творческих инициатив и проектов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410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486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692">
                <a:tc>
                  <a:txBody>
                    <a:bodyPr/>
                    <a:lstStyle/>
                    <a:p>
                      <a:pPr marL="0" marR="0" lvl="0" indent="0" algn="just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Увеличение числа участников межведомственного проекта "Культура для школьников"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103,0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104,0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105,0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521">
                <a:tc>
                  <a:txBody>
                    <a:bodyPr/>
                    <a:lstStyle/>
                    <a:p>
                      <a:pPr marL="0" marR="0" lvl="0" indent="0" algn="just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Условия для воспитания гармонично развитой и социально ответственной личности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109,0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111,0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107">
                <a:tc gridSpan="5">
                  <a:txBody>
                    <a:bodyPr/>
                    <a:lstStyle/>
                    <a:p>
                      <a:pPr marL="0" marR="0" lvl="0" indent="0" algn="just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Повышение уровня сохранности объектов культурного наследия и развития инфраструктуры в сфере культуры, в том числе сохранение обеспеченности организациями культуры на уровне 155,8 процента к концу 2026 года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482">
                <a:tc>
                  <a:txBody>
                    <a:bodyPr/>
                    <a:lstStyle/>
                    <a:p>
                      <a:pPr marL="0" marR="0" lvl="0" indent="0" algn="just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Уровень обеспеченности Республики Татарстан организациями культуры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155,8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155,8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155,8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535">
                <a:tc>
                  <a:txBody>
                    <a:bodyPr/>
                    <a:lstStyle/>
                    <a:p>
                      <a:pPr marL="0" marR="0" lvl="0" indent="0" algn="just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зданий организаций культуры, находящихся в удовлетворительном состоянии, в общем количестве зданий данных организаций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82,9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83,7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83,8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60">
                <a:tc gridSpan="5">
                  <a:txBody>
                    <a:bodyPr/>
                    <a:lstStyle/>
                    <a:p>
                      <a:pPr marL="0" marR="0" lvl="0" indent="0" algn="just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Увеличение числа обращений к цифровым ресурсам в сфере культуры до 8 млн единиц в год к концу 2026 года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575">
                <a:tc>
                  <a:txBody>
                    <a:bodyPr/>
                    <a:lstStyle/>
                    <a:p>
                      <a:pPr marL="0" marR="0" lvl="0" indent="0" algn="just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Число обращений к цифровым ресурсам в сфере культуры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тыс. единиц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7 000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7 500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8 000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85775" y="6173547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</a:t>
            </a:r>
            <a:r>
              <a:rPr lang="ru-RU" sz="1200" b="1" i="1" dirty="0" smtClean="0">
                <a:solidFill>
                  <a:schemeClr val="accent6"/>
                </a:solidFill>
              </a:rPr>
              <a:t>программа и отчеты о ходе ее реализации, </a:t>
            </a:r>
            <a:r>
              <a:rPr lang="ru-RU" sz="1200" b="1" i="1" dirty="0">
                <a:solidFill>
                  <a:schemeClr val="accent6"/>
                </a:solidFill>
              </a:rPr>
              <a:t>находится </a:t>
            </a:r>
            <a:r>
              <a:rPr lang="ru-RU" sz="1200" b="1" i="1" dirty="0" smtClean="0">
                <a:solidFill>
                  <a:schemeClr val="accent6"/>
                </a:solidFill>
              </a:rPr>
              <a:t>по </a:t>
            </a:r>
            <a:r>
              <a:rPr lang="ru-RU" sz="1200" b="1" i="1" dirty="0">
                <a:solidFill>
                  <a:schemeClr val="accent6"/>
                </a:solidFill>
              </a:rPr>
              <a:t>адресу</a:t>
            </a:r>
            <a:r>
              <a:rPr lang="ru-RU" sz="1200" b="1" i="1" dirty="0" smtClean="0">
                <a:solidFill>
                  <a:schemeClr val="accent6"/>
                </a:solidFill>
              </a:rPr>
              <a:t>:</a:t>
            </a:r>
            <a:r>
              <a:rPr lang="en-US" sz="1200" b="1" i="1" dirty="0">
                <a:solidFill>
                  <a:schemeClr val="accent6"/>
                </a:solidFill>
              </a:rPr>
              <a:t> http://mincult.tatarstan.ru/</a:t>
            </a:r>
            <a:endParaRPr lang="ru-RU" sz="1200" b="1" i="1" dirty="0">
              <a:solidFill>
                <a:schemeClr val="accent6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4359" y="5857045"/>
            <a:ext cx="8534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1"/>
                </a:solidFill>
              </a:rPr>
              <a:t>Ответственный исполнитель ГП: Министерство </a:t>
            </a:r>
            <a:r>
              <a:rPr lang="ru-RU" sz="1200" b="1" i="1" dirty="0" smtClean="0">
                <a:solidFill>
                  <a:schemeClr val="accent1"/>
                </a:solidFill>
              </a:rPr>
              <a:t>культуры Республики </a:t>
            </a:r>
            <a:r>
              <a:rPr lang="ru-RU" sz="1200" b="1" i="1" dirty="0">
                <a:solidFill>
                  <a:schemeClr val="accent1"/>
                </a:solidFill>
              </a:rPr>
              <a:t>Татарстан</a:t>
            </a:r>
          </a:p>
        </p:txBody>
      </p:sp>
    </p:spTree>
    <p:extLst>
      <p:ext uri="{BB962C8B-B14F-4D97-AF65-F5344CB8AC3E}">
        <p14:creationId xmlns:p14="http://schemas.microsoft.com/office/powerpoint/2010/main" val="195567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878664" y="1711110"/>
            <a:ext cx="4574304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sz="1400" b="1" dirty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Цели:</a:t>
            </a:r>
            <a:r>
              <a:rPr lang="ru-RU" altLang="ru-RU" sz="14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altLang="ru-RU" sz="1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/>
            <a:r>
              <a:rPr lang="ru-RU" sz="1400" dirty="0" smtClean="0"/>
              <a:t>повышение </a:t>
            </a:r>
            <a:r>
              <a:rPr lang="ru-RU" sz="1400" dirty="0"/>
              <a:t>уровня экологической безопасности граждан Республики </a:t>
            </a:r>
            <a:r>
              <a:rPr lang="ru-RU" sz="1400" dirty="0" smtClean="0"/>
              <a:t>Татарстан;</a:t>
            </a:r>
          </a:p>
          <a:p>
            <a:pPr indent="0" algn="just"/>
            <a:r>
              <a:rPr lang="ru-RU" sz="1400" dirty="0" smtClean="0"/>
              <a:t>сохранение </a:t>
            </a:r>
            <a:r>
              <a:rPr lang="ru-RU" sz="1400" dirty="0"/>
              <a:t>и рациональное использование природных ресурсов Республики Татарстан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72756" y="154138"/>
            <a:ext cx="7880212" cy="69806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9. Государственная программа</a:t>
            </a:r>
            <a:endParaRPr lang="ru-RU" altLang="ru-RU" sz="1600" b="1" dirty="0">
              <a:solidFill>
                <a:prstClr val="black"/>
              </a:solidFill>
            </a:endParaRPr>
          </a:p>
          <a:p>
            <a:pPr algn="ctr">
              <a:lnSpc>
                <a:spcPts val="1400"/>
              </a:lnSpc>
            </a:pP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"Охрана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окружающей среды, воспроизводство и использование природных ресурсов Республики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</a:t>
            </a:r>
            <a:endParaRPr lang="ru-RU" altLang="ru-RU" sz="16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882001"/>
              </p:ext>
            </p:extLst>
          </p:nvPr>
        </p:nvGraphicFramePr>
        <p:xfrm>
          <a:off x="692029" y="3796099"/>
          <a:ext cx="8058464" cy="8768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310376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b="1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287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73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5 737 640,9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3 770 666,8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3 927 013,6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792 117,2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741 472,0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29" y="1117739"/>
            <a:ext cx="30480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7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52450" y="179388"/>
            <a:ext cx="8088112" cy="611187"/>
          </a:xfrm>
        </p:spPr>
        <p:txBody>
          <a:bodyPr>
            <a:noAutofit/>
          </a:bodyPr>
          <a:lstStyle/>
          <a:p>
            <a:r>
              <a:rPr lang="ru-RU" sz="1800" dirty="0"/>
              <a:t>Показатели консолидированного бюджета Республики Татарстан </a:t>
            </a:r>
          </a:p>
          <a:p>
            <a:r>
              <a:rPr lang="ru-RU" sz="1800" dirty="0"/>
              <a:t>в расчете на 1 жителя (рублей)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0318745"/>
              </p:ext>
            </p:extLst>
          </p:nvPr>
        </p:nvGraphicFramePr>
        <p:xfrm>
          <a:off x="625474" y="990598"/>
          <a:ext cx="8232777" cy="438841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389031"/>
                <a:gridCol w="1286190"/>
                <a:gridCol w="1155560"/>
                <a:gridCol w="1135464"/>
                <a:gridCol w="1155560"/>
                <a:gridCol w="1110972"/>
              </a:tblGrid>
              <a:tr h="7953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</a:t>
                      </a: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</a:t>
                      </a: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2024 год</a:t>
                      </a: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2025 </a:t>
                      </a: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2026 </a:t>
                      </a: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9533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Доходы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129 276,01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141 380,64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116 831,03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118 667,60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125 534,20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178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 том числе: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9533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налоговые и неналоговые доходы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107 316,84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120 247,44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99 980,80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104 908,10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109 882,72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9533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Расходы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131 825,41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147 308,11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122 736,30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121 791,31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130 214,55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5369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Государственный долг Республики Татарстан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25 871,12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31 421,04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28 349,75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26 090,05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23 585,94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092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09118" y="72033"/>
            <a:ext cx="7943850" cy="6980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Показатели </a:t>
            </a:r>
            <a:r>
              <a:rPr lang="ru-RU" altLang="ru-RU" sz="1400" b="1" dirty="0">
                <a:solidFill>
                  <a:prstClr val="black"/>
                </a:solidFill>
                <a:ea typeface="Times New Roman" panose="02020603050405020304" pitchFamily="18" charset="0"/>
              </a:rPr>
              <a:t>государственной программы </a:t>
            </a:r>
            <a:endParaRPr lang="ru-RU" altLang="ru-RU" sz="1400" b="1" dirty="0" smtClean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"Охрана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окружающей среды, воспроизводство </a:t>
            </a:r>
            <a:endParaRPr lang="ru-RU" altLang="ru-RU" sz="1400" b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400"/>
              </a:lnSpc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природных ресурсов Республики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</a:t>
            </a:r>
            <a:endParaRPr lang="ru-RU" altLang="ru-RU" sz="14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8183332"/>
              </p:ext>
            </p:extLst>
          </p:nvPr>
        </p:nvGraphicFramePr>
        <p:xfrm>
          <a:off x="509118" y="869794"/>
          <a:ext cx="8341112" cy="5074198"/>
        </p:xfrm>
        <a:graphic>
          <a:graphicData uri="http://schemas.openxmlformats.org/drawingml/2006/table">
            <a:tbl>
              <a:tblPr/>
              <a:tblGrid>
                <a:gridCol w="5253686"/>
                <a:gridCol w="1035602"/>
                <a:gridCol w="669073"/>
                <a:gridCol w="702527"/>
                <a:gridCol w="680224"/>
              </a:tblGrid>
              <a:tr h="2492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 показателя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Единица измерения 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2024 </a:t>
                      </a: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2025 </a:t>
                      </a: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2026 </a:t>
                      </a: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5656">
                <a:tc gridSpan="5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Повышение уровня экологической безопасности граждан Республики Татарстан 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1711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Качество окружающей среды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108,3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108,3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108,3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1186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направленных на захоронение твердых коммунальных отходов, в том числе прошедших обработку (сортировку), в общей массе образованных твердых коммунальных отходов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99,1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1186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направленных на утилизацию отходов, выделенных в результате раздельного накопления и обработки (сортировки) твердых коммунальных отходов, в общей массе образованных твердых коммунальных отходов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0,9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2471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твердых коммунальных отходов, направленных на обработку (сортировку), в общей массе образованных твердых коммунальных отходов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3600">
                <a:tc gridSpan="5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Сохранение и рациональное использование природных ресурсов Республики Татарстан </a:t>
                      </a:r>
                      <a:endParaRPr lang="ru-RU" sz="10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1186">
                <a:tc>
                  <a:txBody>
                    <a:bodyPr/>
                    <a:lstStyle/>
                    <a:p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Протяженность расчищенных участков русел рек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километров;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тыс. метров 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21,3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21,3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21,3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1186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Протяженность новых и реконструированных сооружений инженерной защиты и </a:t>
                      </a:r>
                      <a:r>
                        <a:rPr lang="ru-RU" sz="10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берегоукрепления</a:t>
                      </a: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(уровень показателя -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государственная программа Республики Татарстан) </a:t>
                      </a:r>
                      <a:endParaRPr lang="ru-RU" sz="10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километров 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24,02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24,02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24,02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1186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гидротехнических сооружений с неудовлетворительным и опасным уровнем безопасности, приведенных в безопасное техническое состояние (уровень показателя -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государственная программа Республики Татарстан) </a:t>
                      </a:r>
                      <a:endParaRPr lang="ru-RU" sz="10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штук 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85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85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85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1186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Протяженность работ по расчистке водных объектов в целях проведения мероприятий по повышению защищенности от негативного воздействия вод (уровень показателя -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государственная программа Республики Татарстан) </a:t>
                      </a:r>
                      <a:endParaRPr lang="ru-RU" sz="10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километров 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29,15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29,15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29,15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6373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Уровень воспроизводства запасов полезных ископаемых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2471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видов охотничьих ресурсов, по которым ведется мониторинг численности, в общем количестве видов охотничьих ресурсов, обитающих на территории Республики Татарстан</a:t>
                      </a: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7061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площади Республики Татарстан, занятой особо охраняемыми природными территориями всех уровней, в общей площади Республики Татарстан</a:t>
                      </a: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7,0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7,0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7,0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27341" y="6427113"/>
            <a:ext cx="838559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i="1" dirty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</a:t>
            </a:r>
            <a:r>
              <a:rPr lang="ru-RU" sz="1050" b="1" i="1" dirty="0">
                <a:solidFill>
                  <a:srgbClr val="FFC000"/>
                </a:solidFill>
              </a:rPr>
              <a:t>: </a:t>
            </a:r>
            <a:r>
              <a:rPr lang="en-US" sz="1050" b="1" i="1" dirty="0">
                <a:solidFill>
                  <a:schemeClr val="accent6"/>
                </a:solidFill>
              </a:rPr>
              <a:t>http://</a:t>
            </a:r>
            <a:r>
              <a:rPr lang="en-US" sz="1050" b="1" i="1" dirty="0" smtClean="0">
                <a:solidFill>
                  <a:schemeClr val="accent6"/>
                </a:solidFill>
              </a:rPr>
              <a:t>eco.tatarstan.ru</a:t>
            </a:r>
            <a:endParaRPr lang="ru-RU" sz="105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8108" y="6165503"/>
            <a:ext cx="83690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ГП: Министерство экологии и природных ресурсов Республики Татарстан</a:t>
            </a:r>
            <a:endParaRPr lang="ru-RU" sz="1100" b="1" i="1" dirty="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26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190162" y="1627876"/>
            <a:ext cx="442297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sz="1600" b="1" dirty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altLang="ru-RU" sz="16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/>
              <a:t>обеспечение </a:t>
            </a:r>
            <a:r>
              <a:rPr lang="ru-RU" sz="1600" dirty="0"/>
              <a:t>социально-экономической стабильности и развития экономики Республики </a:t>
            </a:r>
            <a:r>
              <a:rPr lang="ru-RU" sz="1600" dirty="0" smtClean="0"/>
              <a:t>Татарстан</a:t>
            </a:r>
            <a:endParaRPr lang="ru-RU" sz="16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69289" y="135339"/>
            <a:ext cx="7943850" cy="5278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10. Государственная </a:t>
            </a:r>
            <a:r>
              <a:rPr lang="ru-RU" altLang="ru-RU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программа  </a:t>
            </a: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"Экономическое </a:t>
            </a:r>
            <a:r>
              <a:rPr lang="ru-RU" altLang="ru-RU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развитие и инновационная экономика Республики </a:t>
            </a: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</a:t>
            </a:r>
            <a:endParaRPr lang="ru-RU" altLang="ru-RU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625853"/>
              </p:ext>
            </p:extLst>
          </p:nvPr>
        </p:nvGraphicFramePr>
        <p:xfrm>
          <a:off x="669289" y="3609348"/>
          <a:ext cx="8058464" cy="8064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15485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b="1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11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18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21 048 530,9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23 767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780,2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25 275 424,3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37 188 757,4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39 795 826,6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4450" name="Picture 2" descr="http://vz.ua/static/image/big/13880744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29" y="1057019"/>
            <a:ext cx="3237680" cy="215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03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29710" y="59139"/>
            <a:ext cx="7943850" cy="5278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Показатели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государственной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программы</a:t>
            </a:r>
            <a:endParaRPr lang="ru-RU" altLang="ru-RU" sz="14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"Экономическое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развитие и инновационная экономика Республики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</a:t>
            </a:r>
            <a:endParaRPr lang="ru-RU" altLang="ru-RU" sz="14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5303859"/>
              </p:ext>
            </p:extLst>
          </p:nvPr>
        </p:nvGraphicFramePr>
        <p:xfrm>
          <a:off x="529710" y="857822"/>
          <a:ext cx="8290905" cy="274527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990144"/>
                <a:gridCol w="925551"/>
                <a:gridCol w="747132"/>
                <a:gridCol w="858643"/>
                <a:gridCol w="769435"/>
              </a:tblGrid>
              <a:tr h="4931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kern="1200" dirty="0" smtClean="0">
                          <a:solidFill>
                            <a:schemeClr val="tx1"/>
                          </a:solidFill>
                          <a:effectLst/>
                        </a:rPr>
                        <a:t>Наименование показателя</a:t>
                      </a:r>
                      <a:endParaRPr lang="ru-RU" sz="10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Единица измерения </a:t>
                      </a:r>
                      <a:endParaRPr lang="ru-RU" sz="10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kern="1200" dirty="0" smtClean="0">
                          <a:solidFill>
                            <a:schemeClr val="tx1"/>
                          </a:solidFill>
                          <a:effectLst/>
                        </a:rPr>
                        <a:t>2024 </a:t>
                      </a:r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</a:rPr>
                        <a:t>год (прогноз)</a:t>
                      </a:r>
                      <a:endParaRPr lang="ru-RU" sz="10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kern="1200" dirty="0" smtClean="0">
                          <a:solidFill>
                            <a:schemeClr val="tx1"/>
                          </a:solidFill>
                          <a:effectLst/>
                        </a:rPr>
                        <a:t>2025 </a:t>
                      </a:r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</a:rPr>
                        <a:t>год (прогноз)</a:t>
                      </a:r>
                      <a:endParaRPr lang="ru-RU" sz="10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kern="1200" dirty="0" smtClean="0">
                          <a:solidFill>
                            <a:schemeClr val="tx1"/>
                          </a:solidFill>
                          <a:effectLst/>
                        </a:rPr>
                        <a:t>2026 </a:t>
                      </a:r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</a:rPr>
                        <a:t>год (прогноз)</a:t>
                      </a:r>
                      <a:endParaRPr lang="ru-RU" sz="10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7624">
                <a:tc gridSpan="5"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Обеспечение социально-экономической стабильности и развития экономики Республики Татарстан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624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Индекс физического объема валового регионального продукта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103,2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102,7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624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Темп роста (индекс роста) реальной среднемесячной заработной платы, процентов к базовому году (базовый 2020 год)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103,5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106,5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4294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Темп роста (индекс роста) реального среднедушевого денежного дохода населения, процентов к базовому году (базовый 2020 год)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104,6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107,6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4294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инвестиций в основной капитал в валовом региональном продукте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23,2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4294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Темп роста объема инвестиций в основной капитал (без учета бюджетных средств)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102,0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104,0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4294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</a:t>
                      </a:r>
                      <a:r>
                        <a:rPr lang="ru-RU" sz="10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самозанятых</a:t>
                      </a: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граждан, зафиксировавших свой статус, с учетом введения налогового режима для </a:t>
                      </a:r>
                      <a:r>
                        <a:rPr lang="ru-RU" sz="10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самозанятых</a:t>
                      </a: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(без учета индивидуальных предпринимателей, применяющих налог на профессиональный доход)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тыс. человек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210,7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214,9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4294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Численность занятых в сфере малого и среднего предпринимательства, включая индивидуальных предпринимателей и </a:t>
                      </a:r>
                      <a:r>
                        <a:rPr lang="ru-RU" sz="10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самозанятых</a:t>
                      </a:r>
                      <a:endParaRPr lang="ru-RU" sz="10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тыс. человек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842,6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876,3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85776" y="5718546"/>
            <a:ext cx="8534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1"/>
                </a:solidFill>
              </a:rPr>
              <a:t>Ответственный исполнитель </a:t>
            </a:r>
            <a:r>
              <a:rPr lang="ru-RU" sz="1200" b="1" i="1" dirty="0" smtClean="0">
                <a:solidFill>
                  <a:schemeClr val="accent1"/>
                </a:solidFill>
              </a:rPr>
              <a:t>ГП: </a:t>
            </a:r>
            <a:r>
              <a:rPr lang="ru-RU" sz="1200" b="1" i="1" dirty="0">
                <a:solidFill>
                  <a:schemeClr val="accent1"/>
                </a:solidFill>
              </a:rPr>
              <a:t>Министерство </a:t>
            </a:r>
            <a:r>
              <a:rPr lang="ru-RU" sz="1200" b="1" i="1" dirty="0" smtClean="0">
                <a:solidFill>
                  <a:schemeClr val="accent1"/>
                </a:solidFill>
              </a:rPr>
              <a:t>экономики Республики </a:t>
            </a:r>
            <a:r>
              <a:rPr lang="ru-RU" sz="1200" b="1" i="1" dirty="0">
                <a:solidFill>
                  <a:schemeClr val="accent1"/>
                </a:solidFill>
              </a:rPr>
              <a:t>Татарстан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5775" y="6133096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</a:t>
            </a:r>
            <a:r>
              <a:rPr lang="ru-RU" sz="1200" b="1" i="1" dirty="0" smtClean="0">
                <a:solidFill>
                  <a:schemeClr val="accent6"/>
                </a:solidFill>
              </a:rPr>
              <a:t>программа и отчеты о ходе ее реализации, </a:t>
            </a:r>
            <a:r>
              <a:rPr lang="ru-RU" sz="1200" b="1" i="1" dirty="0">
                <a:solidFill>
                  <a:schemeClr val="accent6"/>
                </a:solidFill>
              </a:rPr>
              <a:t>находится </a:t>
            </a:r>
            <a:r>
              <a:rPr lang="ru-RU" sz="1200" b="1" i="1" dirty="0" smtClean="0">
                <a:solidFill>
                  <a:schemeClr val="accent6"/>
                </a:solidFill>
              </a:rPr>
              <a:t>по </a:t>
            </a:r>
            <a:r>
              <a:rPr lang="ru-RU" sz="1200" b="1" i="1" dirty="0">
                <a:solidFill>
                  <a:schemeClr val="accent6"/>
                </a:solidFill>
              </a:rPr>
              <a:t>адресу</a:t>
            </a:r>
            <a:r>
              <a:rPr lang="ru-RU" sz="1200" b="1" i="1" dirty="0" smtClean="0">
                <a:solidFill>
                  <a:schemeClr val="accent6"/>
                </a:solidFill>
              </a:rPr>
              <a:t>:</a:t>
            </a:r>
            <a:r>
              <a:rPr lang="en-US" sz="1200" b="1" i="1" dirty="0">
                <a:solidFill>
                  <a:schemeClr val="accent6"/>
                </a:solidFill>
              </a:rPr>
              <a:t> http://</a:t>
            </a:r>
            <a:r>
              <a:rPr lang="en-US" sz="1200" b="1" i="1" dirty="0" smtClean="0">
                <a:solidFill>
                  <a:schemeClr val="accent6"/>
                </a:solidFill>
              </a:rPr>
              <a:t>mert.tatarstan.ru</a:t>
            </a:r>
            <a:endParaRPr lang="ru-RU" sz="12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69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09600" y="89286"/>
            <a:ext cx="7943850" cy="6469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11. </a:t>
            </a:r>
            <a:r>
              <a:rPr lang="ru-RU" sz="1600" b="1" dirty="0">
                <a:solidFill>
                  <a:prstClr val="black"/>
                </a:solidFill>
              </a:rPr>
              <a:t>Государственная программа Республики Татарстан </a:t>
            </a:r>
            <a:endParaRPr lang="ru-RU" sz="1600" b="1" dirty="0" smtClean="0">
              <a:solidFill>
                <a:prstClr val="black"/>
              </a:solidFill>
            </a:endParaRPr>
          </a:p>
          <a:p>
            <a:pPr algn="ctr" fontAlgn="t"/>
            <a:r>
              <a:rPr lang="ru-RU" sz="1600" b="1" dirty="0" smtClean="0">
                <a:solidFill>
                  <a:prstClr val="black"/>
                </a:solidFill>
              </a:rPr>
              <a:t>"</a:t>
            </a:r>
            <a:r>
              <a:rPr lang="ru-RU" sz="1600" b="1" dirty="0">
                <a:solidFill>
                  <a:prstClr val="black"/>
                </a:solidFill>
              </a:rPr>
              <a:t>Цифровой Татарстан"</a:t>
            </a:r>
            <a:endParaRPr lang="ru-RU" sz="1600" b="1" dirty="0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027108" y="1248552"/>
            <a:ext cx="4723385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ea typeface="Times New Roman" panose="02020603050405020304" pitchFamily="18" charset="0"/>
              </a:rPr>
              <a:t>Цели:</a:t>
            </a:r>
            <a:r>
              <a:rPr lang="en-US" altLang="ru-RU" sz="1600" b="1" dirty="0" smtClean="0">
                <a:ea typeface="Times New Roman" panose="02020603050405020304" pitchFamily="18" charset="0"/>
              </a:rPr>
              <a:t> </a:t>
            </a:r>
            <a:endParaRPr lang="ru-RU" altLang="ru-RU" sz="1600" b="1" dirty="0" smtClean="0">
              <a:ea typeface="Times New Roman" panose="02020603050405020304" pitchFamily="18" charset="0"/>
            </a:endParaRPr>
          </a:p>
          <a:p>
            <a:pPr algn="just"/>
            <a:r>
              <a:rPr lang="ru-RU" sz="1600" dirty="0" smtClean="0"/>
              <a:t>осуществление </a:t>
            </a:r>
            <a:r>
              <a:rPr lang="ru-RU" sz="1600" dirty="0"/>
              <a:t>перехода к цифровой модели системы государственного и муниципального </a:t>
            </a:r>
            <a:r>
              <a:rPr lang="ru-RU" sz="1600" dirty="0" smtClean="0"/>
              <a:t>управления;</a:t>
            </a:r>
            <a:endParaRPr lang="ru-RU" sz="1600" dirty="0"/>
          </a:p>
          <a:p>
            <a:pPr algn="just"/>
            <a:r>
              <a:rPr lang="ru-RU" sz="1600" dirty="0"/>
              <a:t>о</a:t>
            </a:r>
            <a:r>
              <a:rPr lang="ru-RU" sz="1600" dirty="0" smtClean="0"/>
              <a:t>казание </a:t>
            </a:r>
            <a:r>
              <a:rPr lang="ru-RU" sz="1600" dirty="0"/>
              <a:t>качественных и доступных услуг связи населению и осуществление доступа к сети "Интернет", в том числе предоставление универсальных услуг </a:t>
            </a:r>
            <a:r>
              <a:rPr lang="ru-RU" sz="1600" dirty="0" smtClean="0"/>
              <a:t>связи.</a:t>
            </a:r>
            <a:endParaRPr lang="ru-RU" sz="16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979427"/>
              </p:ext>
            </p:extLst>
          </p:nvPr>
        </p:nvGraphicFramePr>
        <p:xfrm>
          <a:off x="692029" y="4010382"/>
          <a:ext cx="8058464" cy="7838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23802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b="1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36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8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5 766 510,3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4 724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382,4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4 278 625,8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4 271 524,1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4 315 746,2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5474" name="Picture 2" descr="http://support.pavietnam.vn/multidata/31936951349754545Cong-ngh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27" y="1279890"/>
            <a:ext cx="3126345" cy="239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37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09600" y="89286"/>
            <a:ext cx="794385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Показатели </a:t>
            </a:r>
            <a:r>
              <a:rPr lang="ru-RU" sz="1600" b="1" dirty="0" smtClean="0">
                <a:solidFill>
                  <a:prstClr val="black"/>
                </a:solidFill>
              </a:rPr>
              <a:t>Государственной программы </a:t>
            </a:r>
            <a:r>
              <a:rPr lang="ru-RU" sz="1600" b="1" dirty="0">
                <a:solidFill>
                  <a:prstClr val="black"/>
                </a:solidFill>
              </a:rPr>
              <a:t>Республики Татарстан </a:t>
            </a:r>
          </a:p>
          <a:p>
            <a:pPr algn="ctr" fontAlgn="t"/>
            <a:r>
              <a:rPr lang="ru-RU" sz="1600" b="1" dirty="0">
                <a:solidFill>
                  <a:prstClr val="black"/>
                </a:solidFill>
              </a:rPr>
              <a:t>"Цифровой Татарстан"</a:t>
            </a:r>
            <a:endParaRPr lang="ru-RU" sz="16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162406"/>
              </p:ext>
            </p:extLst>
          </p:nvPr>
        </p:nvGraphicFramePr>
        <p:xfrm>
          <a:off x="609600" y="914100"/>
          <a:ext cx="8166410" cy="2759674"/>
        </p:xfrm>
        <a:graphic>
          <a:graphicData uri="http://schemas.openxmlformats.org/drawingml/2006/table">
            <a:tbl>
              <a:tblPr/>
              <a:tblGrid>
                <a:gridCol w="4308088"/>
                <a:gridCol w="1293541"/>
                <a:gridCol w="892098"/>
                <a:gridCol w="903249"/>
                <a:gridCol w="769434"/>
              </a:tblGrid>
              <a:tr h="43168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Наименование показателя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Единица измерения 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kern="1200" dirty="0" smtClean="0">
                          <a:solidFill>
                            <a:schemeClr val="tx1"/>
                          </a:solidFill>
                          <a:effectLst/>
                        </a:rPr>
                        <a:t>2024 </a:t>
                      </a:r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</a:rPr>
                        <a:t>год (прогноз)</a:t>
                      </a:r>
                      <a:endParaRPr lang="ru-RU" sz="10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kern="1200" dirty="0" smtClean="0">
                          <a:solidFill>
                            <a:schemeClr val="tx1"/>
                          </a:solidFill>
                          <a:effectLst/>
                        </a:rPr>
                        <a:t>2025 </a:t>
                      </a:r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</a:rPr>
                        <a:t>год (прогноз)</a:t>
                      </a:r>
                      <a:endParaRPr lang="ru-RU" sz="10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kern="1200" dirty="0" smtClean="0">
                          <a:solidFill>
                            <a:schemeClr val="tx1"/>
                          </a:solidFill>
                          <a:effectLst/>
                        </a:rPr>
                        <a:t>2026 </a:t>
                      </a:r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</a:rPr>
                        <a:t>год (прогноз)</a:t>
                      </a:r>
                      <a:endParaRPr lang="ru-RU" sz="10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2593">
                <a:tc gridSpan="5"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Осуществление перехода к цифровой модели системы государственного и муниципального управления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381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Увеличение доли массовых социально значимых государственных и муниципальных услуг, доступных в электронном виде, до 95 процентов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95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95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95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593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"Цифровая зрелость" республиканских органов исполнительной власти, органов местного самоуправления муниципальных образований Республики Татарстан и организаций в сфере здравоохранения, образования, городского хозяйства и строительства, общественного транспорта, подразумевающая использование ими отечественных информационно-технологических решений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87,3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88,8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89,0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489">
                <a:tc gridSpan="5"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Оказание качественных и доступных услуг связи населению и осуществление доступа к сети "Интернет", в том числе предоставление универсальных услуг связи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593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Рост доли домохозяйств, которым обеспечена возможность широкополосного доступа к сети "Интернет"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91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92,0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93,1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593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Обеспеченность населения услугами широкополосного доступа к сети "Интернет" согласно поданным заявлениям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78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78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78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09600" y="5824128"/>
            <a:ext cx="8534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</a:t>
            </a:r>
            <a:r>
              <a:rPr lang="ru-RU" sz="1100" b="1" i="1" dirty="0" smtClean="0">
                <a:solidFill>
                  <a:schemeClr val="accent1"/>
                </a:solidFill>
              </a:rPr>
              <a:t>ГП: </a:t>
            </a:r>
            <a:r>
              <a:rPr lang="ru-RU" sz="1100" b="1" i="1" dirty="0">
                <a:solidFill>
                  <a:schemeClr val="accent1"/>
                </a:solidFill>
              </a:rPr>
              <a:t>Министерство </a:t>
            </a:r>
            <a:r>
              <a:rPr lang="ru-RU" sz="1100" b="1" i="1" dirty="0" smtClean="0">
                <a:solidFill>
                  <a:schemeClr val="accent1"/>
                </a:solidFill>
              </a:rPr>
              <a:t>цифрового развития государственного управления, информационных технологий и связи Республики </a:t>
            </a:r>
            <a:r>
              <a:rPr lang="ru-RU" sz="1100" b="1" i="1" dirty="0">
                <a:solidFill>
                  <a:schemeClr val="accent1"/>
                </a:solidFill>
              </a:rPr>
              <a:t>Татарстан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2450" y="6281952"/>
            <a:ext cx="8001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</a:t>
            </a:r>
            <a:r>
              <a:rPr lang="ru-RU" sz="1100" b="1" i="1" dirty="0" smtClean="0">
                <a:solidFill>
                  <a:schemeClr val="accent6"/>
                </a:solidFill>
              </a:rPr>
              <a:t>программа и отчеты о ходе ее реализации, </a:t>
            </a:r>
            <a:r>
              <a:rPr lang="ru-RU" sz="1100" b="1" i="1" dirty="0">
                <a:solidFill>
                  <a:schemeClr val="accent6"/>
                </a:solidFill>
              </a:rPr>
              <a:t>находится </a:t>
            </a:r>
            <a:r>
              <a:rPr lang="ru-RU" sz="1100" b="1" i="1" dirty="0" smtClean="0">
                <a:solidFill>
                  <a:schemeClr val="accent6"/>
                </a:solidFill>
              </a:rPr>
              <a:t>по </a:t>
            </a:r>
            <a:r>
              <a:rPr lang="ru-RU" sz="1100" b="1" i="1" dirty="0">
                <a:solidFill>
                  <a:schemeClr val="accent6"/>
                </a:solidFill>
              </a:rPr>
              <a:t>адресу</a:t>
            </a:r>
            <a:r>
              <a:rPr lang="ru-RU" sz="1100" b="1" i="1" dirty="0" smtClean="0">
                <a:solidFill>
                  <a:schemeClr val="accent6"/>
                </a:solidFill>
              </a:rPr>
              <a:t>:</a:t>
            </a:r>
            <a:r>
              <a:rPr lang="en-US" sz="1100" b="1" i="1" dirty="0">
                <a:solidFill>
                  <a:schemeClr val="accent6"/>
                </a:solidFill>
              </a:rPr>
              <a:t> </a:t>
            </a:r>
            <a:r>
              <a:rPr lang="en-US" sz="1100" b="1" i="1" dirty="0" smtClean="0">
                <a:solidFill>
                  <a:schemeClr val="accent6"/>
                </a:solidFill>
              </a:rPr>
              <a:t>http://digital.tatarstan.ru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96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60127" y="1535807"/>
            <a:ext cx="440051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00"/>
                </a:solidFill>
              </a:rPr>
              <a:t>Цель</a:t>
            </a:r>
            <a:r>
              <a:rPr lang="ru-RU" sz="1400" b="1" dirty="0">
                <a:solidFill>
                  <a:srgbClr val="000000"/>
                </a:solidFill>
              </a:rPr>
              <a:t>: </a:t>
            </a:r>
            <a:r>
              <a:rPr lang="ru-RU" sz="1400" dirty="0" smtClean="0"/>
              <a:t>обеспечение </a:t>
            </a:r>
            <a:r>
              <a:rPr lang="ru-RU" sz="1400" dirty="0"/>
              <a:t>дальнейшего развития транспортного комплекса и создание современной инфокоммуникационной транспортной инфраструктуры для удовлетворения потребностей экономики и опережающего развития общественной инфраструктуры в Республике </a:t>
            </a:r>
            <a:r>
              <a:rPr lang="ru-RU" sz="1400" dirty="0" smtClean="0"/>
              <a:t>Татарстан</a:t>
            </a:r>
            <a:endParaRPr lang="ru-RU" sz="14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15056" y="57075"/>
            <a:ext cx="7943850" cy="7150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12. Государственная программа</a:t>
            </a:r>
            <a:r>
              <a:rPr lang="ru-RU" b="1" dirty="0">
                <a:solidFill>
                  <a:prstClr val="black"/>
                </a:solidFill>
              </a:rPr>
              <a:t/>
            </a:r>
            <a:br>
              <a:rPr lang="ru-RU" b="1" dirty="0">
                <a:solidFill>
                  <a:prstClr val="black"/>
                </a:solidFill>
              </a:rPr>
            </a:br>
            <a:r>
              <a:rPr lang="ru-RU" b="1" dirty="0" smtClean="0">
                <a:solidFill>
                  <a:prstClr val="black"/>
                </a:solidFill>
              </a:rPr>
              <a:t>"Развитие транспортной системы Республики Татарстан"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620" y="1313703"/>
            <a:ext cx="3424381" cy="2260091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7487428"/>
              </p:ext>
            </p:extLst>
          </p:nvPr>
        </p:nvGraphicFramePr>
        <p:xfrm>
          <a:off x="692029" y="4037647"/>
          <a:ext cx="8058464" cy="8679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32428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b="1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48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63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88 756 218,6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99 828 984,3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56 980 252,8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39 654 628,4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40 403 291,2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438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38144" y="117233"/>
            <a:ext cx="7943850" cy="445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400" b="1" dirty="0" smtClean="0">
                <a:solidFill>
                  <a:prstClr val="black"/>
                </a:solidFill>
              </a:rPr>
              <a:t>Показатели </a:t>
            </a:r>
            <a:r>
              <a:rPr lang="ru-RU" sz="1400" b="1" dirty="0">
                <a:solidFill>
                  <a:prstClr val="black"/>
                </a:solidFill>
              </a:rPr>
              <a:t>государственной программы </a:t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 smtClean="0">
                <a:solidFill>
                  <a:prstClr val="black"/>
                </a:solidFill>
              </a:rPr>
              <a:t>"Развитие транспортной системы Республики Татарстан"</a:t>
            </a:r>
            <a:endParaRPr lang="ru-RU" sz="1400" b="1" dirty="0">
              <a:solidFill>
                <a:prstClr val="black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580720"/>
              </p:ext>
            </p:extLst>
          </p:nvPr>
        </p:nvGraphicFramePr>
        <p:xfrm>
          <a:off x="538144" y="698928"/>
          <a:ext cx="8327076" cy="5954536"/>
        </p:xfrm>
        <a:graphic>
          <a:graphicData uri="http://schemas.openxmlformats.org/drawingml/2006/table">
            <a:tbl>
              <a:tblPr/>
              <a:tblGrid>
                <a:gridCol w="5204734"/>
                <a:gridCol w="925551"/>
                <a:gridCol w="702527"/>
                <a:gridCol w="702527"/>
                <a:gridCol w="791737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показателя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Единица измерения 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2024 год</a:t>
                      </a: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2025 год</a:t>
                      </a: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2026 год</a:t>
                      </a: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gridSpan="5"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Повышение устойчивости работы железнодорожного транспорта, его доступности, безопасности и качества предоставляемых им услуг, а также уменьшение совокупных затрат на перевозку грузов железнодорожным транспортом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Перевозка пассажиров железнодорожным транспортом пригородного сообщения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млн человек </a:t>
                      </a:r>
                      <a:endParaRPr lang="ru-RU" sz="1000" b="0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Пассажирооборот железнодорожного транспорта пригородного сообщения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млн пасс./км </a:t>
                      </a:r>
                      <a:endParaRPr lang="ru-RU" sz="1000" b="0" i="0" u="none" strike="noStrike" kern="120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263,2 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265,8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265,9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Перевозка грузов железнодорожным транспортом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млн тонн </a:t>
                      </a:r>
                      <a:endParaRPr lang="ru-RU" sz="1000" b="0" i="0" u="none" strike="noStrike" kern="120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16,8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16,8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16,9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 gridSpan="5"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Создание приоритетных условий для развития речных перевозок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ru-RU" sz="1000" b="0" i="0" u="none" strike="noStrike" kern="120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Перевозка пассажиров водным транспортом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млн человек </a:t>
                      </a:r>
                      <a:endParaRPr lang="ru-RU" sz="1000" b="0" i="0" u="none" strike="noStrike" kern="120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0,36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0,37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0,38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Пассажирооборот водного транспорта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млн пасс./км </a:t>
                      </a:r>
                      <a:endParaRPr lang="ru-RU" sz="1000" b="0" i="0" u="none" strike="noStrike" kern="120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11,31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11,87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11,88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 gridSpan="5"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Эффективное и качественное удовлетворение спроса населения и хозяйствующих субъектов на авиационные перевозки и создание конкурентоспособных и самоокупаемых предприятий гражданской авиации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ru-RU" sz="900" b="0" i="0" u="none" strike="noStrike" kern="120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Обслужено пассажиров аэропортами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млн человек </a:t>
                      </a:r>
                      <a:endParaRPr lang="ru-RU" sz="1000" b="0" i="0" u="none" strike="noStrike" kern="120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5,43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5,7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5,8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Обслужено грузов аэропортами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тонн </a:t>
                      </a:r>
                      <a:endParaRPr lang="ru-RU" sz="1000" b="0" i="0" u="none" strike="noStrike" kern="120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4 082,17 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4 694,5 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4 695,5 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 gridSpan="5"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Создание устойчиво функционирующей и доступной для всех слоев населения единой системы общественного транспорта на основе формирования рынка услуг, регулируемого в интересах общества и хозяйствующих субъектов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ru-RU" sz="900" b="0" i="0" u="none" strike="noStrike" kern="120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Перевозка пассажиров автобусами (на маршрутах регулярных перевозок (без заказных автобусов))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млн человек </a:t>
                      </a:r>
                      <a:endParaRPr lang="ru-RU" sz="1000" b="0" i="0" u="none" strike="noStrike" kern="120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304,5 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319,7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320,5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Пассажирооборот автобусов (на маршрутах регулярных перевозок (без заказных автобусов))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млн пасс./км </a:t>
                      </a:r>
                      <a:endParaRPr lang="ru-RU" sz="1000" b="0" i="0" u="none" strike="noStrike" kern="120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1 794,8 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1 884,6 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1 885,7 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Перевозка пассажиров троллейбусами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млн человек </a:t>
                      </a:r>
                      <a:endParaRPr lang="ru-RU" sz="1000" b="0" i="0" u="none" strike="noStrike" kern="120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28,0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28,0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29,0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Пассажирооборот троллейбусов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млн пасс./км </a:t>
                      </a:r>
                      <a:endParaRPr lang="ru-RU" sz="1000" b="0" i="0" u="none" strike="noStrike" kern="120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104,7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104,7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105,0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Перевозка пассажиров трамваями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млн человек </a:t>
                      </a:r>
                      <a:endParaRPr lang="ru-RU" sz="1000" b="0" i="0" u="none" strike="noStrike" kern="1200" dirty="0" smtClean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41,8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41,8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42,0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4109">
                <a:tc>
                  <a:txBody>
                    <a:bodyPr/>
                    <a:lstStyle/>
                    <a:p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Пассажирооборот трамваев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млн пасс./км </a:t>
                      </a:r>
                      <a:endParaRPr lang="ru-RU" sz="1000" b="0" i="0" u="none" strike="noStrike" kern="120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144,7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144,7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145,0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8437">
                <a:tc gridSpan="5"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Развитие метрополитена в г. Казани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ru-RU" sz="900" b="0" i="0" u="none" strike="noStrike" kern="120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6890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Перевозка пассажиров метрополитеном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млн человек </a:t>
                      </a:r>
                      <a:endParaRPr lang="ru-RU" sz="1000" b="0" i="0" u="none" strike="noStrike" kern="120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32,3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32,3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33,0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0632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Пассажирооборот метрополитена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млн пасс./км </a:t>
                      </a:r>
                      <a:endParaRPr lang="ru-RU" sz="1000" b="0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235,8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235,8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236,0</a:t>
                      </a:r>
                      <a:endParaRPr lang="ru-RU" sz="1000" b="0" i="0" u="none" strike="noStrike" kern="12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117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604039" y="167244"/>
            <a:ext cx="7943850" cy="57888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</a:rPr>
              <a:t>Показатели </a:t>
            </a:r>
            <a:r>
              <a:rPr lang="ru-RU" sz="1400" b="1" dirty="0">
                <a:solidFill>
                  <a:prstClr val="black"/>
                </a:solidFill>
              </a:rPr>
              <a:t>государственной программы </a:t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 smtClean="0">
                <a:solidFill>
                  <a:prstClr val="black"/>
                </a:solidFill>
              </a:rPr>
              <a:t>"Развитие транспортной системы Республики Татарстан</a:t>
            </a:r>
            <a:r>
              <a:rPr lang="ru-RU" altLang="ru-RU" sz="1400" b="1" dirty="0">
                <a:solidFill>
                  <a:prstClr val="black"/>
                </a:solidFill>
                <a:ea typeface="Times New Roman" panose="02020603050405020304" pitchFamily="18" charset="0"/>
              </a:rPr>
              <a:t>" (продолжение)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005392"/>
              </p:ext>
            </p:extLst>
          </p:nvPr>
        </p:nvGraphicFramePr>
        <p:xfrm>
          <a:off x="515095" y="826057"/>
          <a:ext cx="8327076" cy="5120837"/>
        </p:xfrm>
        <a:graphic>
          <a:graphicData uri="http://schemas.openxmlformats.org/drawingml/2006/table">
            <a:tbl>
              <a:tblPr/>
              <a:tblGrid>
                <a:gridCol w="5204734"/>
                <a:gridCol w="925551"/>
                <a:gridCol w="702527"/>
                <a:gridCol w="702527"/>
                <a:gridCol w="791737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показателя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Единица измерения 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2024 год</a:t>
                      </a: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2025 год</a:t>
                      </a: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2026 год</a:t>
                      </a: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gridSpan="5"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Развитие сети автомобильных дорог для удовлетворения потребности населения в качественных и безопасных перевозках, повышения эффективности и конкурентоспособности экономики с обеспечением требуемого технического состояния, пропускной способности, безопасности и надежности конфигурации дорожной сети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автомобильных дорог регионального и межмуниципального значения, соответствующих нормативным требованиям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b="0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51,6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52,2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53,9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дорожной сети городских агломераций, находящаяся в нормативном состоянии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b="0" i="0" u="none" strike="noStrike" kern="120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85,0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85,28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85,3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Удельный вес населенных пунктов, имеющих дороги с твердым покрытием до сети путей сообщения общего пользования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b="0" i="0" u="none" strike="noStrike" kern="120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83,4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83,5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83,6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Осуществлено строительство и реконструкция автомобильных дорог регионального или межмуниципального, местного значения (накопленным итогом)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километров, тыс. метров </a:t>
                      </a:r>
                      <a:endParaRPr lang="ru-RU" sz="1000" b="0" i="0" u="none" strike="noStrike" kern="120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7,4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7,4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7,4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автомобильных дорог регионального значения, входящих в опорную сеть, соответствующих нормативным требованиям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b="0" i="0" u="none" strike="noStrike" kern="120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85,1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86,5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86,5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дорожной сети городских агломераций, образованных городами с населением от 100 до 200 тысяч человек, находящаяся в нормативном состоянии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b="0" i="0" u="none" strike="noStrike" kern="120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66,1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70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Протяженность приведенных в нормативное состояние искусственных сооружений на автомобильных дорогах регионального или межмуниципального и местного значения (накопленным итогом)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тыс. </a:t>
                      </a:r>
                      <a:r>
                        <a:rPr lang="ru-RU" sz="10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пог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метров </a:t>
                      </a:r>
                      <a:endParaRPr lang="ru-RU" sz="1000" b="0" i="0" u="none" strike="noStrike" kern="120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3,6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3,8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4,1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1598">
                <a:tc gridSpan="5"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Повышение безопасности транспортной системы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ru-RU" sz="900" b="0" i="0" u="none" strike="noStrike" kern="120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внедренных адаптивных светофорных объектов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 </a:t>
                      </a:r>
                      <a:endParaRPr lang="ru-RU" sz="1000" b="0" i="0" u="none" strike="noStrike" kern="120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224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230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235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1001">
                <a:tc gridSpan="5"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Совершенствование государственной политики в транспортном комплексе Республики Татарстан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ru-RU" sz="900" b="0" i="0" u="none" strike="noStrike" kern="120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выполненных Министерством транспорта и дорожного хозяйства Республики Татарстан в установленные сроки поручений Раиса Республики Татарстан, Премьер-министра Республики Татарстан, Руководителя Администрации Раиса Республики Татарстан, заместителей Премьер-министра Республики Татарстан в общем объеме поручений, по которым указанными лицами установлен контрольный срок выполнения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b="0" i="0" u="none" strike="noStrike" kern="120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выполненных Министерством транспорта и дорожного хозяйства Республики Татарстан персонифицированных поручений, в том числе своевременно обновленных отчетов в системе "Открытый Татарстан"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b="0" i="0" u="none" strike="noStrike" kern="1200" dirty="0" smtClean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defTabSz="685800" rtl="0" eaLnBrk="1" fontAlgn="ctr" latinLnBrk="0" hangingPunct="1"/>
                      <a:endParaRPr lang="ru-RU" sz="1000" b="0" i="0" u="none" strike="noStrike" kern="120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577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615056" y="200295"/>
            <a:ext cx="7943850" cy="445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400" b="1" dirty="0" smtClean="0">
                <a:solidFill>
                  <a:prstClr val="black"/>
                </a:solidFill>
              </a:rPr>
              <a:t>Показатели </a:t>
            </a:r>
            <a:r>
              <a:rPr lang="ru-RU" sz="1400" b="1" dirty="0">
                <a:solidFill>
                  <a:prstClr val="black"/>
                </a:solidFill>
              </a:rPr>
              <a:t>государственной программы </a:t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 smtClean="0">
                <a:solidFill>
                  <a:prstClr val="black"/>
                </a:solidFill>
              </a:rPr>
              <a:t>"Развитие транспортной системы Республики Татарстан</a:t>
            </a:r>
            <a:r>
              <a:rPr lang="ru-RU" altLang="ru-RU" sz="1400" b="1" dirty="0">
                <a:solidFill>
                  <a:prstClr val="black"/>
                </a:solidFill>
                <a:ea typeface="Times New Roman" panose="02020603050405020304" pitchFamily="18" charset="0"/>
              </a:rPr>
              <a:t>" (продолжение</a:t>
            </a:r>
            <a:r>
              <a:rPr lang="ru-RU" altLang="ru-RU" sz="14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)</a:t>
            </a:r>
            <a:endParaRPr lang="ru-RU" altLang="ru-RU" sz="1400" b="1" dirty="0">
              <a:solidFill>
                <a:prstClr val="black"/>
              </a:solidFill>
              <a:ea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401847"/>
              </p:ext>
            </p:extLst>
          </p:nvPr>
        </p:nvGraphicFramePr>
        <p:xfrm>
          <a:off x="527380" y="773896"/>
          <a:ext cx="8327076" cy="1543568"/>
        </p:xfrm>
        <a:graphic>
          <a:graphicData uri="http://schemas.openxmlformats.org/drawingml/2006/table">
            <a:tbl>
              <a:tblPr/>
              <a:tblGrid>
                <a:gridCol w="5204734"/>
                <a:gridCol w="925551"/>
                <a:gridCol w="702527"/>
                <a:gridCol w="702527"/>
                <a:gridCol w="791737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показателя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Единица измерения 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2024 год</a:t>
                      </a: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2025 год</a:t>
                      </a: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2026 год</a:t>
                      </a: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выполненных республиканским органом исполнительной власти в установленные сроки поручений Раиса Республики Татарстан, Премьер-министра Республики Татарстан, Руководителя Администрации Раиса Республики Татарстан, заместителей Премьер-министра Республики Татарстан по рассмотрению обращений граждан в общем объеме поручений по рассмотрению обращений граждан, по которым указанными лицами установлен контрольный срок выполнения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b="0" i="0" u="none" strike="noStrike" kern="1200" dirty="0" smtClean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согласованных в регламентные сроки проектов постановлений и распоряжений Кабинета Министров Республики Татарстан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b="0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8939949"/>
              </p:ext>
            </p:extLst>
          </p:nvPr>
        </p:nvGraphicFramePr>
        <p:xfrm>
          <a:off x="615056" y="5328997"/>
          <a:ext cx="7886700" cy="3257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86700"/>
              </a:tblGrid>
              <a:tr h="1724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i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Ответственный исполнитель ГП: Министерство транспорта и дорожного хозяйства Республики </a:t>
                      </a:r>
                      <a:r>
                        <a:rPr lang="ru-RU" sz="1050" b="1" i="1" u="none" strike="noStrike" dirty="0" smtClean="0">
                          <a:solidFill>
                            <a:schemeClr val="accent1"/>
                          </a:solidFill>
                          <a:effectLst/>
                        </a:rPr>
                        <a:t>Татарстан</a:t>
                      </a:r>
                    </a:p>
                    <a:p>
                      <a:pPr algn="l" fontAlgn="ctr"/>
                      <a:endParaRPr lang="ru-RU" sz="1050" b="1" i="1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50" marR="5750" marT="57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92158" y="5676121"/>
            <a:ext cx="82099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10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</a:t>
            </a:r>
            <a:r>
              <a:rPr lang="ru-RU" sz="1000" b="1" i="1" u="sng" dirty="0">
                <a:solidFill>
                  <a:schemeClr val="accent6"/>
                </a:solidFill>
              </a:rPr>
              <a:t> </a:t>
            </a:r>
            <a:r>
              <a:rPr lang="ru-RU" sz="1000" b="1" i="1" dirty="0">
                <a:solidFill>
                  <a:schemeClr val="accent6"/>
                </a:solidFill>
              </a:rPr>
              <a:t>http://mindortrans.tatarstan.ru</a:t>
            </a:r>
            <a:endParaRPr lang="ru-RU" sz="1000" b="1" i="1" dirty="0">
              <a:solidFill>
                <a:schemeClr val="accent6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33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508457" y="961783"/>
            <a:ext cx="5087404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sz="1200" b="1" dirty="0" smtClean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Цели: </a:t>
            </a:r>
          </a:p>
          <a:p>
            <a:pPr indent="0" algn="just"/>
            <a:r>
              <a:rPr lang="ru-RU" sz="1200" dirty="0" smtClean="0"/>
              <a:t>создание </a:t>
            </a:r>
            <a:r>
              <a:rPr lang="ru-RU" sz="1200" dirty="0"/>
              <a:t>условий для достижения значения индекса производства продукции сельского хозяйства (в сопоставимых ценах) в 2026 году в объеме 114,9 процента от уровня 2023 </a:t>
            </a:r>
            <a:r>
              <a:rPr lang="ru-RU" sz="1200" dirty="0" smtClean="0"/>
              <a:t>года</a:t>
            </a:r>
            <a:r>
              <a:rPr lang="ru-RU" sz="1200" dirty="0" smtClean="0">
                <a:latin typeface="+mn-lt"/>
              </a:rPr>
              <a:t>;</a:t>
            </a:r>
          </a:p>
          <a:p>
            <a:pPr indent="0" algn="just"/>
            <a:r>
              <a:rPr lang="ru-RU" sz="1200" dirty="0" smtClean="0"/>
              <a:t>создание </a:t>
            </a:r>
            <a:r>
              <a:rPr lang="ru-RU" sz="1200" dirty="0"/>
              <a:t>условий для достижения значения индекса производства пищевых продуктов (в сопоставимых ценах) в 2026 году в объеме 108,0 процента от уровня 2023 </a:t>
            </a:r>
            <a:r>
              <a:rPr lang="ru-RU" sz="1200" dirty="0" smtClean="0"/>
              <a:t>года</a:t>
            </a:r>
            <a:r>
              <a:rPr lang="ru-RU" sz="1200" dirty="0" smtClean="0">
                <a:latin typeface="+mn-lt"/>
              </a:rPr>
              <a:t>;</a:t>
            </a:r>
          </a:p>
          <a:p>
            <a:pPr indent="0" algn="just"/>
            <a:r>
              <a:rPr lang="ru-RU" sz="1200" dirty="0" smtClean="0"/>
              <a:t>создание </a:t>
            </a:r>
            <a:r>
              <a:rPr lang="ru-RU" sz="1200" dirty="0"/>
              <a:t>условий для достижения уровня среднемесячной начисленной заработной платы работников сельского хозяйства (без субъектов малого предпринимательства) в 2026 году - 50 307 </a:t>
            </a:r>
            <a:r>
              <a:rPr lang="ru-RU" sz="1200" dirty="0" smtClean="0"/>
              <a:t>рублей</a:t>
            </a:r>
            <a:r>
              <a:rPr lang="ru-RU" sz="1200" dirty="0" smtClean="0">
                <a:latin typeface="+mn-lt"/>
              </a:rPr>
              <a:t>;</a:t>
            </a:r>
          </a:p>
          <a:p>
            <a:pPr indent="0" algn="just"/>
            <a:r>
              <a:rPr lang="ru-RU" sz="1200" dirty="0">
                <a:latin typeface="+mn-lt"/>
              </a:rPr>
              <a:t>с</a:t>
            </a:r>
            <a:r>
              <a:rPr lang="ru-RU" sz="1200" dirty="0" smtClean="0"/>
              <a:t>оздание </a:t>
            </a:r>
            <a:r>
              <a:rPr lang="ru-RU" sz="1200" dirty="0"/>
              <a:t>условий для достижения объема экспорта продукции агропромышленного комплекса (в сопоставимых ценах) в размере 0,2872 млрд. долларов США к концу 2024 года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00072" y="42382"/>
            <a:ext cx="7943850" cy="91940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13. Государственная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программа 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"Развитие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сельского хозяйства и регулирование рынков сельскохозяйственной продукции, сырья и продовольствия в Республике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</a:t>
            </a:r>
            <a:endParaRPr lang="ru-RU" altLang="ru-RU" sz="16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9970427"/>
              </p:ext>
            </p:extLst>
          </p:nvPr>
        </p:nvGraphicFramePr>
        <p:xfrm>
          <a:off x="600072" y="3860623"/>
          <a:ext cx="8058464" cy="8596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328509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b="1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69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4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18 945 269,7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18 714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279,9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20 359 775,2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13 699 669,7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13 827 660,7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28" y="1182967"/>
            <a:ext cx="2816429" cy="218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6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424131" y="155275"/>
            <a:ext cx="8391525" cy="600075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Расходы консолидированного бюджета Республики </a:t>
            </a:r>
            <a:r>
              <a:rPr lang="ru-RU" dirty="0" smtClean="0"/>
              <a:t>Татарстан в </a:t>
            </a:r>
            <a:r>
              <a:rPr lang="ru-RU" dirty="0"/>
              <a:t>отдельных секторах экономики и социальной сферы </a:t>
            </a:r>
            <a:r>
              <a:rPr lang="ru-RU" dirty="0" smtClean="0"/>
              <a:t>в </a:t>
            </a:r>
            <a:r>
              <a:rPr lang="ru-RU" dirty="0"/>
              <a:t>расчете на душу населения (рублей</a:t>
            </a:r>
            <a:r>
              <a:rPr lang="ru-RU" dirty="0" smtClean="0"/>
              <a:t>) в 202</a:t>
            </a:r>
            <a:r>
              <a:rPr lang="en-US" dirty="0" smtClean="0"/>
              <a:t>3</a:t>
            </a:r>
            <a:r>
              <a:rPr lang="ru-RU" dirty="0" smtClean="0"/>
              <a:t> году </a:t>
            </a: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72458"/>
              </p:ext>
            </p:extLst>
          </p:nvPr>
        </p:nvGraphicFramePr>
        <p:xfrm>
          <a:off x="676274" y="709675"/>
          <a:ext cx="3990975" cy="511920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149243"/>
                <a:gridCol w="841732"/>
              </a:tblGrid>
              <a:tr h="1287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Общеэкономические вопросы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203,6</a:t>
                      </a:r>
                    </a:p>
                  </a:txBody>
                  <a:tcPr marL="9525" marR="9525" marT="9525" marB="0" anchor="b"/>
                </a:tc>
              </a:tr>
              <a:tr h="1689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Воспроизводство минерально-сырьевой базы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27,8</a:t>
                      </a:r>
                    </a:p>
                  </a:txBody>
                  <a:tcPr marL="9525" marR="9525" marT="9525" marB="0" anchor="b"/>
                </a:tc>
              </a:tr>
              <a:tr h="13857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Сельское хозяйство и рыболовство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4 200,4</a:t>
                      </a:r>
                    </a:p>
                  </a:txBody>
                  <a:tcPr marL="9525" marR="9525" marT="9525" marB="0" anchor="b"/>
                </a:tc>
              </a:tr>
              <a:tr h="14975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Водное хозяйство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182,1</a:t>
                      </a:r>
                    </a:p>
                  </a:txBody>
                  <a:tcPr marL="9525" marR="9525" marT="9525" marB="0" anchor="b"/>
                </a:tc>
              </a:tr>
              <a:tr h="1634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Лесное хозяйство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320,6</a:t>
                      </a:r>
                    </a:p>
                  </a:txBody>
                  <a:tcPr marL="9525" marR="9525" marT="9525" marB="0" anchor="b"/>
                </a:tc>
              </a:tr>
              <a:tr h="13630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Транспорт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2 886,2</a:t>
                      </a:r>
                    </a:p>
                  </a:txBody>
                  <a:tcPr marL="9525" marR="9525" marT="9525" marB="0" anchor="b"/>
                </a:tc>
              </a:tr>
              <a:tr h="16739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Дорожное хозяйство (дорожные фонды)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25 737,9</a:t>
                      </a:r>
                    </a:p>
                  </a:txBody>
                  <a:tcPr marL="9525" marR="9525" marT="9525" marB="0" anchor="b"/>
                </a:tc>
              </a:tr>
              <a:tr h="16156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Связь и информатика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569,7</a:t>
                      </a:r>
                    </a:p>
                  </a:txBody>
                  <a:tcPr marL="9525" marR="9525" marT="9525" marB="0" anchor="b"/>
                </a:tc>
              </a:tr>
              <a:tr h="17946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10 414,0</a:t>
                      </a:r>
                    </a:p>
                  </a:txBody>
                  <a:tcPr marL="9525" marR="9525" marT="9525" marB="0" anchor="b"/>
                </a:tc>
              </a:tr>
              <a:tr h="8348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</a:tr>
              <a:tr h="1448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Жилищное хозяйство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538,8</a:t>
                      </a:r>
                    </a:p>
                  </a:txBody>
                  <a:tcPr marL="9525" marR="9525" marT="9525" marB="0" anchor="b"/>
                </a:tc>
              </a:tr>
              <a:tr h="15662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Коммунальное хозяйство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3 771,5</a:t>
                      </a:r>
                    </a:p>
                  </a:txBody>
                  <a:tcPr marL="9525" marR="9525" marT="9525" marB="0" anchor="b"/>
                </a:tc>
              </a:tr>
              <a:tr h="17091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Благоустройство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5 893,7</a:t>
                      </a:r>
                    </a:p>
                  </a:txBody>
                  <a:tcPr marL="9525" marR="9525" marT="9525" marB="0" anchor="b"/>
                </a:tc>
              </a:tr>
              <a:tr h="2317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858,3</a:t>
                      </a:r>
                    </a:p>
                  </a:txBody>
                  <a:tcPr marL="9525" marR="9525" marT="9525" marB="0" anchor="b"/>
                </a:tc>
              </a:tr>
              <a:tr h="12900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</a:tr>
              <a:tr h="16700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Сбор, удаление отходов и очистка сточных вод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221,1</a:t>
                      </a:r>
                    </a:p>
                  </a:txBody>
                  <a:tcPr marL="9525" marR="9525" marT="9525" marB="0" anchor="b"/>
                </a:tc>
              </a:tr>
              <a:tr h="25572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Охрана объектов растительного и животного мира и среды их обитания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95,9</a:t>
                      </a:r>
                    </a:p>
                  </a:txBody>
                  <a:tcPr marL="9525" marR="9525" marT="9525" marB="0" anchor="b"/>
                </a:tc>
              </a:tr>
              <a:tr h="15188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699,5</a:t>
                      </a:r>
                    </a:p>
                  </a:txBody>
                  <a:tcPr marL="9525" marR="9525" marT="9525" marB="0" anchor="b"/>
                </a:tc>
              </a:tr>
              <a:tr h="8689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</a:tr>
              <a:tr h="17280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8 955,4</a:t>
                      </a:r>
                    </a:p>
                  </a:txBody>
                  <a:tcPr marL="9525" marR="9525" marT="9525" marB="0" anchor="b"/>
                </a:tc>
              </a:tr>
              <a:tr h="15785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Общее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21 102,2</a:t>
                      </a:r>
                    </a:p>
                  </a:txBody>
                  <a:tcPr marL="9525" marR="9525" marT="9525" marB="0" anchor="b"/>
                </a:tc>
              </a:tr>
              <a:tr h="17823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1 829,6</a:t>
                      </a:r>
                    </a:p>
                  </a:txBody>
                  <a:tcPr marL="9525" marR="9525" marT="9525" marB="0" anchor="b"/>
                </a:tc>
              </a:tr>
              <a:tr h="16273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Среднее профессиональное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2 470,7</a:t>
                      </a:r>
                    </a:p>
                  </a:txBody>
                  <a:tcPr marL="9525" marR="9525" marT="9525" marB="0" anchor="b"/>
                </a:tc>
              </a:tr>
              <a:tr h="26347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126,7</a:t>
                      </a:r>
                    </a:p>
                  </a:txBody>
                  <a:tcPr marL="9525" marR="9525" marT="9525" marB="0" anchor="b"/>
                </a:tc>
              </a:tr>
              <a:tr h="15188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Высшее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303,8</a:t>
                      </a:r>
                    </a:p>
                  </a:txBody>
                  <a:tcPr marL="9525" marR="9525" marT="9525" marB="0" anchor="b"/>
                </a:tc>
              </a:tr>
              <a:tr h="19780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Молодежная политика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1 825,5</a:t>
                      </a:r>
                    </a:p>
                  </a:txBody>
                  <a:tcPr marL="9525" marR="9525" marT="9525" marB="0" anchor="b"/>
                </a:tc>
              </a:tr>
              <a:tr h="17103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2 369,5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228683"/>
              </p:ext>
            </p:extLst>
          </p:nvPr>
        </p:nvGraphicFramePr>
        <p:xfrm>
          <a:off x="4896390" y="714710"/>
          <a:ext cx="4038599" cy="5068243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186822"/>
                <a:gridCol w="851777"/>
              </a:tblGrid>
              <a:tr h="15338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Культура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8 540,7</a:t>
                      </a:r>
                    </a:p>
                  </a:txBody>
                  <a:tcPr marL="9525" marR="9525" marT="9525" marB="0" anchor="b"/>
                </a:tc>
              </a:tr>
              <a:tr h="15505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Кинематография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33,6</a:t>
                      </a:r>
                    </a:p>
                  </a:txBody>
                  <a:tcPr marL="9525" marR="9525" marT="9525" marB="0" anchor="b"/>
                </a:tc>
              </a:tr>
              <a:tr h="13543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99,6</a:t>
                      </a:r>
                    </a:p>
                  </a:txBody>
                  <a:tcPr marL="9525" marR="9525" marT="9525" marB="0" anchor="b"/>
                </a:tc>
              </a:tr>
              <a:tr h="10123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</a:tr>
              <a:tr h="11924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Стационарная медицинская помощь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5 404,7</a:t>
                      </a:r>
                    </a:p>
                  </a:txBody>
                  <a:tcPr marL="9525" marR="9525" marT="9525" marB="0" anchor="b"/>
                </a:tc>
              </a:tr>
              <a:tr h="18178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Амбулаторная помощь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759,2</a:t>
                      </a:r>
                    </a:p>
                  </a:txBody>
                  <a:tcPr marL="9525" marR="9525" marT="9525" marB="0" anchor="b"/>
                </a:tc>
              </a:tr>
              <a:tr h="16273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Скорая медицинская помощь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121,6</a:t>
                      </a:r>
                    </a:p>
                  </a:txBody>
                  <a:tcPr marL="9525" marR="9525" marT="9525" marB="0" anchor="b"/>
                </a:tc>
              </a:tr>
              <a:tr h="17048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Санаторно-оздоровительная помощь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5,2</a:t>
                      </a:r>
                    </a:p>
                  </a:txBody>
                  <a:tcPr marL="9525" marR="9525" marT="9525" marB="0" anchor="b"/>
                </a:tc>
              </a:tr>
              <a:tr h="2712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Заготовка, переработка, хранение и обеспечение безопасности донорской крови и ее компонентов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176,7</a:t>
                      </a:r>
                    </a:p>
                  </a:txBody>
                  <a:tcPr marL="9525" marR="9525" marT="9525" marB="0" anchor="b"/>
                </a:tc>
              </a:tr>
              <a:tr h="16751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Санитарно-эпидемиологическое благополучие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106,4</a:t>
                      </a:r>
                    </a:p>
                  </a:txBody>
                  <a:tcPr marL="9525" marR="9525" marT="9525" marB="0" anchor="b"/>
                </a:tc>
              </a:tr>
              <a:tr h="2712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Прикладные научные исследования в области здравоохранения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9,9</a:t>
                      </a:r>
                    </a:p>
                  </a:txBody>
                  <a:tcPr marL="9525" marR="9525" marT="9525" marB="0" anchor="b"/>
                </a:tc>
              </a:tr>
              <a:tr h="1830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Другие вопросы в области здравоохранения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6 122,6</a:t>
                      </a:r>
                    </a:p>
                  </a:txBody>
                  <a:tcPr marL="9525" marR="9525" marT="9525" marB="0" anchor="b"/>
                </a:tc>
              </a:tr>
              <a:tr h="14083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</a:tr>
              <a:tr h="18226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Пенсионное обеспечение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269,0</a:t>
                      </a:r>
                    </a:p>
                  </a:txBody>
                  <a:tcPr marL="9525" marR="9525" marT="9525" marB="0" anchor="b"/>
                </a:tc>
              </a:tr>
              <a:tr h="13015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Социальное обслуживание населения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1 547,7</a:t>
                      </a:r>
                    </a:p>
                  </a:txBody>
                  <a:tcPr marL="9525" marR="9525" marT="9525" marB="0" anchor="b"/>
                </a:tc>
              </a:tr>
              <a:tr h="7749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Социальное обеспечение населения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8 088,4</a:t>
                      </a:r>
                    </a:p>
                  </a:txBody>
                  <a:tcPr marL="9525" marR="9525" marT="9525" marB="0" anchor="b"/>
                </a:tc>
              </a:tr>
              <a:tr h="12350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Охрана семьи и детства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4 778,0</a:t>
                      </a:r>
                    </a:p>
                  </a:txBody>
                  <a:tcPr marL="9525" marR="9525" marT="9525" marB="0" anchor="b"/>
                </a:tc>
              </a:tr>
              <a:tr h="17091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Другие вопросы в области социальной политики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137,9</a:t>
                      </a:r>
                    </a:p>
                  </a:txBody>
                  <a:tcPr marL="9525" marR="9525" marT="9525" marB="0" anchor="b"/>
                </a:tc>
              </a:tr>
              <a:tr h="1517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</a:tr>
              <a:tr h="14236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Физическая культура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3 598,3</a:t>
                      </a:r>
                    </a:p>
                  </a:txBody>
                  <a:tcPr marL="9525" marR="9525" marT="9525" marB="0" anchor="b"/>
                </a:tc>
              </a:tr>
              <a:tr h="14291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Массовый спорт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195,2</a:t>
                      </a:r>
                    </a:p>
                  </a:txBody>
                  <a:tcPr marL="9525" marR="9525" marT="9525" marB="0" anchor="b"/>
                </a:tc>
              </a:tr>
              <a:tr h="14345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Спорт высших достижений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1 004,1</a:t>
                      </a:r>
                    </a:p>
                  </a:txBody>
                  <a:tcPr marL="9525" marR="9525" marT="9525" marB="0" anchor="b"/>
                </a:tc>
              </a:tr>
              <a:tr h="1672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43,0</a:t>
                      </a:r>
                    </a:p>
                  </a:txBody>
                  <a:tcPr marL="9525" marR="9525" marT="9525" marB="0" anchor="b"/>
                </a:tc>
              </a:tr>
              <a:tr h="8912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</a:tr>
              <a:tr h="17293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Телевидение и радиовещание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257,6</a:t>
                      </a:r>
                    </a:p>
                  </a:txBody>
                  <a:tcPr marL="9525" marR="9525" marT="9525" marB="0" anchor="b"/>
                </a:tc>
              </a:tr>
              <a:tr h="13948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Периодическая печать и издательства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182,0</a:t>
                      </a:r>
                    </a:p>
                  </a:txBody>
                  <a:tcPr marL="9525" marR="9525" marT="9525" marB="0" anchor="b"/>
                </a:tc>
              </a:tr>
              <a:tr h="17768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Дугие вопросы в области средств массовой информации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8,9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856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600505"/>
              </p:ext>
            </p:extLst>
          </p:nvPr>
        </p:nvGraphicFramePr>
        <p:xfrm>
          <a:off x="525360" y="1057619"/>
          <a:ext cx="8222033" cy="307968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027141"/>
                <a:gridCol w="870333"/>
                <a:gridCol w="804231"/>
                <a:gridCol w="738130"/>
                <a:gridCol w="782198"/>
              </a:tblGrid>
              <a:tr h="303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 показателя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Единица измерения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gridSpan="5">
                  <a:txBody>
                    <a:bodyPr/>
                    <a:lstStyle/>
                    <a:p>
                      <a:pPr algn="just" fontAlgn="ctr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Создание условий для достижения значения индекса производства продукции сельского хозяйства (в сопоставимых ценах) в 2026 году в объеме 114,9 процента от уровня 2023 года 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Индекс производства продукции сельского хозяйства (в сопоставимых ценах) к уровню 2023 года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110,7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112,8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114,9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 gridSpan="5">
                  <a:txBody>
                    <a:bodyPr/>
                    <a:lstStyle/>
                    <a:p>
                      <a:pPr algn="just" fontAlgn="ctr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Создание условий для достижения значения индекса производства пищевых продуктов (в сопоставимых ценах) в 2026 году в объеме 108,0 процента от уровня 2023 года 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Индекс производства пищевых продуктов (в сопоставимых ценах) к уровню 2023 года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102,6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105,3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108,0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 gridSpan="5">
                  <a:txBody>
                    <a:bodyPr/>
                    <a:lstStyle/>
                    <a:p>
                      <a:pPr algn="just" fontAlgn="ctr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Создание условий для достижения уровня среднемесячной начисленной заработной платы работников сельского хозяйства (без субъектов малого предпринимательства) в 2026 году - 50 307 рублей 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Среднемесячная начисленная заработная плата работников сельского хозяйства (без субъектов малого предпринимательства)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рублей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45199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47684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50307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 gridSpan="5">
                  <a:txBody>
                    <a:bodyPr/>
                    <a:lstStyle/>
                    <a:p>
                      <a:pPr algn="just" fontAlgn="ctr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Создание условий для достижения объема экспорта продукции агропромышленного комплекса (в сопоставимых ценах) в размере 0,2872 млрд. долларов США к концу 2024 года 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Объем экспорта продукции агропромышленного комплекса (в сопоставимых ценах)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млрд. долларов США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0,2872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600072" y="42382"/>
            <a:ext cx="7943850" cy="81724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Показатели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государственной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программы "Развитие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сельского хозяйства и регулирование рынков сельскохозяйственной продукции, </a:t>
            </a:r>
            <a:endParaRPr lang="ru-RU" altLang="ru-RU" sz="1400" b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сырья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продовольствия в Республике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</a:t>
            </a:r>
            <a:endParaRPr lang="ru-RU" altLang="ru-RU" sz="14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0704580"/>
              </p:ext>
            </p:extLst>
          </p:nvPr>
        </p:nvGraphicFramePr>
        <p:xfrm>
          <a:off x="693026" y="5659993"/>
          <a:ext cx="7886700" cy="3257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86700"/>
              </a:tblGrid>
              <a:tr h="1724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i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Ответственный исполнитель ГП: Министерство </a:t>
                      </a:r>
                      <a:r>
                        <a:rPr lang="ru-RU" sz="1050" b="1" i="1" u="none" strike="noStrike" dirty="0" smtClean="0">
                          <a:solidFill>
                            <a:schemeClr val="accent1"/>
                          </a:solidFill>
                          <a:effectLst/>
                        </a:rPr>
                        <a:t>сельского хозяйства и продовольствия</a:t>
                      </a:r>
                      <a:r>
                        <a:rPr lang="ru-RU" sz="1050" b="1" i="1" u="none" strike="noStrike" baseline="0" dirty="0" smtClean="0">
                          <a:solidFill>
                            <a:schemeClr val="accent1"/>
                          </a:solidFill>
                          <a:effectLst/>
                        </a:rPr>
                        <a:t> </a:t>
                      </a:r>
                      <a:r>
                        <a:rPr lang="ru-RU" sz="1050" b="1" i="1" u="none" strike="noStrike" dirty="0" smtClean="0">
                          <a:solidFill>
                            <a:schemeClr val="accent1"/>
                          </a:solidFill>
                          <a:effectLst/>
                        </a:rPr>
                        <a:t>Республики Татарстан</a:t>
                      </a:r>
                    </a:p>
                  </a:txBody>
                  <a:tcPr marL="5750" marR="5750" marT="57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05233" y="6064373"/>
            <a:ext cx="8001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</a:t>
            </a:r>
            <a:r>
              <a:rPr lang="ru-RU" sz="1000" b="1" i="1" dirty="0" smtClean="0">
                <a:solidFill>
                  <a:schemeClr val="accent6"/>
                </a:solidFill>
              </a:rPr>
              <a:t>программа и отчеты о ходе ее реализации, </a:t>
            </a:r>
            <a:r>
              <a:rPr lang="ru-RU" sz="1000" b="1" i="1" dirty="0">
                <a:solidFill>
                  <a:schemeClr val="accent6"/>
                </a:solidFill>
              </a:rPr>
              <a:t>находится </a:t>
            </a:r>
            <a:r>
              <a:rPr lang="ru-RU" sz="1000" b="1" i="1" dirty="0" smtClean="0">
                <a:solidFill>
                  <a:schemeClr val="accent6"/>
                </a:solidFill>
              </a:rPr>
              <a:t>по </a:t>
            </a:r>
            <a:r>
              <a:rPr lang="ru-RU" sz="1000" b="1" i="1" dirty="0">
                <a:solidFill>
                  <a:schemeClr val="accent6"/>
                </a:solidFill>
              </a:rPr>
              <a:t>адресу</a:t>
            </a:r>
            <a:r>
              <a:rPr lang="ru-RU" sz="1000" b="1" i="1" dirty="0" smtClean="0">
                <a:solidFill>
                  <a:schemeClr val="accent6"/>
                </a:solidFill>
              </a:rPr>
              <a:t>:</a:t>
            </a:r>
            <a:r>
              <a:rPr lang="en-US" sz="1000" b="1" i="1" dirty="0">
                <a:solidFill>
                  <a:schemeClr val="accent6"/>
                </a:solidFill>
              </a:rPr>
              <a:t> https://agro.tatarstan.ru/otchet-o-realizatsii-gp-za-2021.htm</a:t>
            </a:r>
            <a:endParaRPr lang="ru-RU" sz="10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92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216298" y="1409227"/>
            <a:ext cx="4417621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sz="1600" b="1" dirty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Цел</a:t>
            </a:r>
            <a:r>
              <a:rPr lang="ru-RU" altLang="ru-RU" sz="1600" b="1" dirty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ь</a:t>
            </a:r>
            <a:r>
              <a:rPr lang="ru-RU" altLang="ru-RU" sz="1600" b="1" dirty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altLang="ru-RU" sz="16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0" algn="just"/>
            <a:r>
              <a:rPr lang="ru-RU" sz="1600" dirty="0" smtClean="0"/>
              <a:t>повышение </a:t>
            </a:r>
            <a:r>
              <a:rPr lang="ru-RU" sz="1600" dirty="0"/>
              <a:t>эффективности ведения лесного хозяйства, охраны, защиты, использования и воспроизводства лесов, обеспечение кадрового развития лесного хозяйства, а также обеспечение комфортной и безопасной среды для жителей Республики </a:t>
            </a:r>
            <a:r>
              <a:rPr lang="ru-RU" sz="1600" dirty="0" smtClean="0"/>
              <a:t>Татарстан</a:t>
            </a:r>
            <a:endParaRPr lang="ru-RU" sz="16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46100" y="71005"/>
            <a:ext cx="7943850" cy="57888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14. Государственная программа</a:t>
            </a:r>
            <a:endParaRPr lang="ru-RU" altLang="ru-RU" sz="1400" b="1" dirty="0">
              <a:solidFill>
                <a:prstClr val="black"/>
              </a:solidFill>
            </a:endParaRPr>
          </a:p>
          <a:p>
            <a:pPr algn="ctr"/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"Развитие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лесного хозяйства Республики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</a:t>
            </a:r>
            <a:endParaRPr lang="ru-RU" altLang="ru-RU" sz="14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1215851"/>
            <a:ext cx="3546767" cy="2362147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2776673"/>
              </p:ext>
            </p:extLst>
          </p:nvPr>
        </p:nvGraphicFramePr>
        <p:xfrm>
          <a:off x="671006" y="4337338"/>
          <a:ext cx="8058464" cy="8755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78096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53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21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1 342 734,7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1 283 009,7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1 387 214,4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1 301 392,9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1 374 438,7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641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237214"/>
              </p:ext>
            </p:extLst>
          </p:nvPr>
        </p:nvGraphicFramePr>
        <p:xfrm>
          <a:off x="546100" y="851669"/>
          <a:ext cx="8234343" cy="220576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929283"/>
                <a:gridCol w="837282"/>
                <a:gridCol w="760164"/>
                <a:gridCol w="793214"/>
                <a:gridCol w="914400"/>
              </a:tblGrid>
              <a:tr h="1774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Наименование показателя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674" marR="5674" marT="567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Единица измерения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7497">
                <a:tc gridSpan="5"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Повышение эффективности ведения лесного хозяйства, охраны, защиты, использования и воспроизводства лесов, обеспечение кадрового развития лесного хозяйства, а также обеспечение комфортной и безопасной среды для жителей Республики Татарстан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3274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Отношение площади </a:t>
                      </a:r>
                      <a:r>
                        <a:rPr lang="ru-RU" sz="10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лесовосстановления</a:t>
                      </a: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лесоразведения к площади вырубленных и погибших лесных насаждений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9118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Лесистость территории Республики Татарстан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17,5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17,5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17,5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9330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Объем платежей в бюджетную систему Российской Федерации от использования лесов, расположенных на землях лесного фонда, в расчете на 1 гектар земель лесного фонда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рублей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380,8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396,0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437,13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9330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лесных пожаров, ликвидированных в течение первых суток с момента обнаружения, в общем количестве лесных пожаров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86,3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86,3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86,3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567054" y="121984"/>
            <a:ext cx="7943850" cy="57888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Показатели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государственной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программы "Развитие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лесного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хозяйства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Республики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</a:t>
            </a:r>
            <a:endParaRPr lang="ru-RU" altLang="ru-RU" sz="14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6100" y="5758757"/>
            <a:ext cx="83690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ГП: </a:t>
            </a:r>
            <a:r>
              <a:rPr lang="ru-RU" sz="1100" b="1" i="1" dirty="0" smtClean="0">
                <a:solidFill>
                  <a:schemeClr val="accent1"/>
                </a:solidFill>
              </a:rPr>
              <a:t>Министерство </a:t>
            </a:r>
            <a:r>
              <a:rPr lang="ru-RU" sz="1100" b="1" i="1" dirty="0">
                <a:solidFill>
                  <a:schemeClr val="accent1"/>
                </a:solidFill>
              </a:rPr>
              <a:t>лесного хозяйства Республики </a:t>
            </a:r>
            <a:r>
              <a:rPr lang="ru-RU" sz="1100" b="1" i="1" dirty="0" smtClean="0">
                <a:solidFill>
                  <a:schemeClr val="accent1"/>
                </a:solidFill>
              </a:rPr>
              <a:t>Татарстан</a:t>
            </a:r>
            <a:endParaRPr lang="ru-RU" sz="1100" b="1" i="1" dirty="0">
              <a:solidFill>
                <a:schemeClr val="accent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6100" y="6109973"/>
            <a:ext cx="79857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</a:t>
            </a:r>
            <a:r>
              <a:rPr lang="ru-RU" sz="1100" b="1" i="1" dirty="0" smtClean="0">
                <a:solidFill>
                  <a:schemeClr val="accent6"/>
                </a:solidFill>
              </a:rPr>
              <a:t>программа и отчеты о ходе ее реализации, </a:t>
            </a:r>
            <a:r>
              <a:rPr lang="ru-RU" sz="1100" b="1" i="1" dirty="0">
                <a:solidFill>
                  <a:schemeClr val="accent6"/>
                </a:solidFill>
              </a:rPr>
              <a:t>находится </a:t>
            </a:r>
            <a:r>
              <a:rPr lang="ru-RU" sz="1100" b="1" i="1" dirty="0" smtClean="0">
                <a:solidFill>
                  <a:schemeClr val="accent6"/>
                </a:solidFill>
              </a:rPr>
              <a:t>по </a:t>
            </a:r>
            <a:r>
              <a:rPr lang="ru-RU" sz="1100" b="1" i="1" dirty="0">
                <a:solidFill>
                  <a:schemeClr val="accent6"/>
                </a:solidFill>
              </a:rPr>
              <a:t>адресу</a:t>
            </a:r>
            <a:r>
              <a:rPr lang="ru-RU" sz="1100" b="1" i="1" dirty="0" smtClean="0">
                <a:solidFill>
                  <a:schemeClr val="accent6"/>
                </a:solidFill>
              </a:rPr>
              <a:t>:</a:t>
            </a:r>
            <a:r>
              <a:rPr lang="en-US" sz="1100" b="1" i="1" dirty="0">
                <a:solidFill>
                  <a:schemeClr val="accent6"/>
                </a:solidFill>
              </a:rPr>
              <a:t> </a:t>
            </a:r>
            <a:r>
              <a:rPr lang="ru-RU" sz="1100" b="1" i="1" dirty="0">
                <a:solidFill>
                  <a:schemeClr val="accent6"/>
                </a:solidFill>
              </a:rPr>
              <a:t>: http://minleshoz.tatarstan.ru</a:t>
            </a:r>
          </a:p>
        </p:txBody>
      </p:sp>
    </p:spTree>
    <p:extLst>
      <p:ext uri="{BB962C8B-B14F-4D97-AF65-F5344CB8AC3E}">
        <p14:creationId xmlns:p14="http://schemas.microsoft.com/office/powerpoint/2010/main" val="26387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119824" y="2098922"/>
            <a:ext cx="458478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sz="1600" b="1" dirty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altLang="ru-RU" sz="1600" dirty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600" dirty="0" smtClean="0"/>
              <a:t>беспечение </a:t>
            </a:r>
            <a:r>
              <a:rPr lang="ru-RU" sz="1600" dirty="0"/>
              <a:t>максимальной эффективности управления государственным имуществом, его доходности и </a:t>
            </a:r>
            <a:r>
              <a:rPr lang="ru-RU" sz="1600" dirty="0" smtClean="0"/>
              <a:t>сохранности</a:t>
            </a:r>
            <a:endParaRPr lang="ru-RU" sz="16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0069" y="132540"/>
            <a:ext cx="7943850" cy="5278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15. Государственная программа</a:t>
            </a:r>
            <a:endParaRPr lang="ru-RU" altLang="ru-RU" sz="1600" b="1" dirty="0">
              <a:solidFill>
                <a:prstClr val="black"/>
              </a:solidFill>
            </a:endParaRPr>
          </a:p>
          <a:p>
            <a:pPr algn="ctr">
              <a:lnSpc>
                <a:spcPts val="1500"/>
              </a:lnSpc>
            </a:pP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"Управление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государственным имуществом Республики 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</a:t>
            </a:r>
          </a:p>
        </p:txBody>
      </p:sp>
      <p:pic>
        <p:nvPicPr>
          <p:cNvPr id="106498" name="Picture 2" descr="http://orrla.ru/upload/iblock/1f0/1f038c1324de76e6511c7de17c95e8f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69" y="108567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093469"/>
              </p:ext>
            </p:extLst>
          </p:nvPr>
        </p:nvGraphicFramePr>
        <p:xfrm>
          <a:off x="714369" y="3949017"/>
          <a:ext cx="8058464" cy="8105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17541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b="1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87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38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2 964 043,1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3 218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095,6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336 963,9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369 178,0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479 501,7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704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828222"/>
              </p:ext>
            </p:extLst>
          </p:nvPr>
        </p:nvGraphicFramePr>
        <p:xfrm>
          <a:off x="600069" y="991049"/>
          <a:ext cx="8219270" cy="406070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952432"/>
                <a:gridCol w="936434"/>
                <a:gridCol w="661012"/>
                <a:gridCol w="93980"/>
                <a:gridCol w="771181"/>
                <a:gridCol w="804231"/>
              </a:tblGrid>
              <a:tr h="3453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Наименование показателя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674" marR="5674" marT="567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Единица измерения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4860">
                <a:tc gridSpan="6"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Обеспечение максимальной эффективности управления государственным имуществом, его доходности и сохранности</a:t>
                      </a: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485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Выполнение бюджетного задания в части доходов от реализации и использования государственного имущества</a:t>
                      </a: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485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многодетных семей Республики Татарстан, получивших бесплатно земельные участки, в общем числе многодетных семей Республики Татарстан, вставших на учет для бесплатного предоставления земельного участка на начало отчетного года</a:t>
                      </a: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485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невостребованных земельных долей, на которую признано право муниципальной собственности</a:t>
                      </a: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69,2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69,7</a:t>
                      </a:r>
                      <a:endParaRPr lang="ru-RU" sz="1000" dirty="0"/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70,2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485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убыточных государственных унитарных предприятий Республики Татарстан в общем количестве государственных унитарных предприятий Республики Татарстан, осуществляющих финансово-хозяйственную деятельность</a:t>
                      </a: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25,0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50,0</a:t>
                      </a:r>
                      <a:endParaRPr lang="ru-RU" sz="1000" dirty="0"/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50,0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485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Сумма, выплаченная из бюджета Республики Татарстан на компенсацию расходов арбитражных управляющих в делах о несостоятельности (банкротстве) государственных унитарных предприятий и акционерных обществ с долей Республики Татарстан более 50 процентов</a:t>
                      </a: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тыс. рублей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0,0</a:t>
                      </a:r>
                      <a:endParaRPr lang="ru-RU" sz="1000" dirty="0"/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4243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объектов в перечне государственного имущества, предназначенного для предоставления субъектам малого и среднего предпринимательства</a:t>
                      </a: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условных единиц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129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142</a:t>
                      </a:r>
                      <a:endParaRPr lang="ru-RU" sz="1000" dirty="0"/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156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364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выполненных мероприятий по проведению комплексных кадастровых работ в общем объеме запланированных мероприятий по проведению комплексных кадастровых работ</a:t>
                      </a: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100</a:t>
                      </a:r>
                      <a:endParaRPr lang="ru-RU" sz="1000" dirty="0"/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694959" y="244735"/>
            <a:ext cx="7943850" cy="5278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Показатели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государственной программы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"Управление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государственным имуществом Республики 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63007" y="6266830"/>
            <a:ext cx="798575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10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</a:t>
            </a:r>
            <a:r>
              <a:rPr lang="en-US" sz="1000" b="1" i="1" dirty="0" smtClean="0">
                <a:solidFill>
                  <a:schemeClr val="accent6"/>
                </a:solidFill>
              </a:rPr>
              <a:t> </a:t>
            </a:r>
            <a:r>
              <a:rPr lang="ru-RU" sz="1000" b="1" i="1" dirty="0">
                <a:solidFill>
                  <a:schemeClr val="accent6"/>
                </a:solidFill>
              </a:rPr>
              <a:t>http://mzio.tatarstan.ru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0069" y="5983132"/>
            <a:ext cx="83690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1000" b="1" i="1" dirty="0">
                <a:solidFill>
                  <a:schemeClr val="accent1"/>
                </a:solidFill>
              </a:rPr>
              <a:t>Ответственный исполнитель ГП: Министерство земельных и имущественных отношений Республики Татарстан </a:t>
            </a:r>
            <a:endParaRPr lang="ru-RU" sz="1000" b="1" i="1" dirty="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91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0" y="0"/>
            <a:ext cx="8229600" cy="682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28980" y="357793"/>
            <a:ext cx="7943850" cy="53277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altLang="ru-RU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b="1" dirty="0">
                <a:solidFill>
                  <a:prstClr val="black"/>
                </a:solidFill>
              </a:rPr>
              <a:t>Государственная программа </a:t>
            </a:r>
            <a:r>
              <a:rPr lang="ru-RU" b="1" dirty="0" smtClean="0">
                <a:solidFill>
                  <a:prstClr val="black"/>
                </a:solidFill>
              </a:rPr>
              <a:t>"Управление </a:t>
            </a:r>
            <a:r>
              <a:rPr lang="ru-RU" b="1" dirty="0">
                <a:solidFill>
                  <a:prstClr val="black"/>
                </a:solidFill>
              </a:rPr>
              <a:t>государственными финансами </a:t>
            </a:r>
            <a:r>
              <a:rPr lang="ru-RU" b="1" dirty="0" smtClean="0">
                <a:solidFill>
                  <a:prstClr val="black"/>
                </a:solidFill>
              </a:rPr>
              <a:t>Республики Татарстан"</a:t>
            </a:r>
            <a:endParaRPr lang="ru-RU" b="1" dirty="0">
              <a:solidFill>
                <a:prstClr val="black"/>
              </a:solidFill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715188"/>
              </p:ext>
            </p:extLst>
          </p:nvPr>
        </p:nvGraphicFramePr>
        <p:xfrm>
          <a:off x="628336" y="4934456"/>
          <a:ext cx="8058464" cy="8197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76824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10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4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22 102 377,9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24 059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555,9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28 119 250,2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24 347 257,8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21 736 460,9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33" y="1422724"/>
            <a:ext cx="2961089" cy="2256909"/>
          </a:xfrm>
          <a:prstGeom prst="rect">
            <a:avLst/>
          </a:prstGeom>
        </p:spPr>
      </p:pic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766855" y="1044729"/>
            <a:ext cx="4919945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sz="1200" b="1" dirty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Цели: </a:t>
            </a:r>
          </a:p>
          <a:p>
            <a:pPr indent="0" algn="just"/>
            <a:r>
              <a:rPr lang="ru-RU" sz="1200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е</a:t>
            </a:r>
            <a:r>
              <a:rPr lang="ru-RU" sz="1200" dirty="0" smtClean="0"/>
              <a:t>жегодное </a:t>
            </a:r>
            <a:r>
              <a:rPr lang="ru-RU" sz="1200" dirty="0"/>
              <a:t>сохранение соотношения дефицита бюджета Республики Татарстан и общего годового объема доходов бюджета Республики Татарстан без учета объема безвозмездных поступлений на уровне, не превышающем 10 процентов (с учетом возможного превышения ограничений в соответствии с нормами бюджетного </a:t>
            </a:r>
            <a:r>
              <a:rPr lang="ru-RU" sz="1200" dirty="0" smtClean="0"/>
              <a:t>законодательства);</a:t>
            </a:r>
          </a:p>
          <a:p>
            <a:pPr indent="0" algn="just"/>
            <a:r>
              <a:rPr lang="ru-RU" sz="1200" dirty="0"/>
              <a:t>е</a:t>
            </a:r>
            <a:r>
              <a:rPr lang="ru-RU" sz="1200" dirty="0" smtClean="0"/>
              <a:t>жегодное </a:t>
            </a:r>
            <a:r>
              <a:rPr lang="ru-RU" sz="1200" dirty="0"/>
              <a:t>сохранение соотношения государственного долга Республики Татарстан и общего годового объема доходов бюджета Республики Татарстан без учета объема безвозмездных поступлений на уровне, не превышающем 40 процентов (с учетом возможного превышения ограничений в соответствии с нормами бюджетного законодательства</a:t>
            </a:r>
            <a:r>
              <a:rPr lang="ru-RU" sz="1200" dirty="0" smtClean="0"/>
              <a:t>);</a:t>
            </a:r>
          </a:p>
          <a:p>
            <a:pPr indent="0" algn="just"/>
            <a:r>
              <a:rPr lang="ru-RU" sz="1200" dirty="0"/>
              <a:t>е</a:t>
            </a:r>
            <a:r>
              <a:rPr lang="ru-RU" sz="1200" dirty="0" smtClean="0"/>
              <a:t>жегодное </a:t>
            </a:r>
            <a:r>
              <a:rPr lang="ru-RU" sz="1200" dirty="0"/>
              <a:t>сохранение обеспеченности местных бюджетов доходными источниками с учетом межбюджетных трансфертов из бюджета Республики Татарстан на уровне не менее 100 процентов от необходимого объема расходов на решение вопросов местного значения (при формировании межбюджетных отношений с местными бюджетами на очередной финансовый год и на плановый период</a:t>
            </a:r>
            <a:r>
              <a:rPr lang="ru-RU" sz="1200" dirty="0" smtClean="0"/>
              <a:t>)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92989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0" y="0"/>
            <a:ext cx="8229600" cy="682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18517" y="24774"/>
            <a:ext cx="7943850" cy="5278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Показатели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государственной программы </a:t>
            </a:r>
            <a:r>
              <a:rPr lang="ru-RU" sz="1400" b="1" dirty="0" smtClean="0">
                <a:solidFill>
                  <a:prstClr val="black"/>
                </a:solidFill>
              </a:rPr>
              <a:t>"Управление </a:t>
            </a:r>
            <a:r>
              <a:rPr lang="ru-RU" sz="1400" b="1" dirty="0">
                <a:solidFill>
                  <a:prstClr val="black"/>
                </a:solidFill>
              </a:rPr>
              <a:t>государственными финансами </a:t>
            </a:r>
            <a:r>
              <a:rPr lang="ru-RU" sz="1400" b="1" dirty="0" smtClean="0">
                <a:solidFill>
                  <a:prstClr val="black"/>
                </a:solidFill>
              </a:rPr>
              <a:t>Республики Татарстан"</a:t>
            </a:r>
            <a:endParaRPr lang="ru-RU" sz="1400" b="1" dirty="0">
              <a:solidFill>
                <a:prstClr val="black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760537"/>
              </p:ext>
            </p:extLst>
          </p:nvPr>
        </p:nvGraphicFramePr>
        <p:xfrm>
          <a:off x="457200" y="682487"/>
          <a:ext cx="8400361" cy="4490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51234"/>
                <a:gridCol w="892366"/>
                <a:gridCol w="859316"/>
                <a:gridCol w="782197"/>
                <a:gridCol w="815248"/>
              </a:tblGrid>
              <a:tr h="1675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Наименование показателя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674" marR="5674" marT="567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Единица измерения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0395">
                <a:tc gridSpan="5"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Ежегодное сохранение соотношения дефицита бюджета Республики Татарстан и общего годового объема доходов бюджета Республики Татарстан без учета объема безвозмездных поступлений на уровне, не превышающем 10 процентов (с учетом возможного превышения ограничений в соответствии с нормами бюджетного законодательства)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4191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Отношение дефицита бюджета Республики Татарстан к общему годовому объему доходов бюджета Республики Татарстан без учета объема безвозмездных поступлений (с учетом возможного превышения ограничений в соответствии с нормами бюджетного законодательства), не более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10,0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10,0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10,0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4349">
                <a:tc gridSpan="5"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Ежегодное сохранение соотношения государственного долга Республики Татарстан и общего годового объема доходов бюджета Республики Татарстан без учета объема безвозмездных поступлений на уровне, не превышающем 40 процентов (с учетом возможного превышения ограничений в соответствии с нормами бюджетного законодательства)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112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Отношение объема государственного долга Республики Татарстан по состоянию на 1 января года, следующего за отчетным, к общему годовому объему доходов бюджета Республики Татарстан в отчетном финансовом году без учета объемов безвозмездных поступлений (с учетом возможного превышения ограничений в соответствии с нормами бюджетного законодательства), не более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40,0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40,0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40,0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112">
                <a:tc gridSpan="5"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Ежегодное сохранение обеспеченности местных бюджетов доходными источниками с учетом межбюджетных трансфертов из бюджета Республики Татарстан на уровне не менее 100 процентов от необходимого объема расходов на решение вопросов местного значения (при формировании межбюджетных отношений с местными бюджетами на очередной финансовый год и на плановый период)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112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Отношение закрепленных доходных источников местных бюджетов и межбюджетных трансфертов из бюджета Республики Татарстан к необходимому объему расходов на решение вопросов местного значения при формировании межбюджетных отношений с местными бюджетами на очередной финансовый год и на плановый период, не менее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100,0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100,0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100,0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57317" y="5944594"/>
            <a:ext cx="8534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>
                <a:solidFill>
                  <a:schemeClr val="accent1"/>
                </a:solidFill>
              </a:rPr>
              <a:t>Ответственный исполнитель </a:t>
            </a:r>
            <a:r>
              <a:rPr lang="ru-RU" sz="1000" b="1" i="1" dirty="0" smtClean="0">
                <a:solidFill>
                  <a:schemeClr val="accent1"/>
                </a:solidFill>
              </a:rPr>
              <a:t>ГП: </a:t>
            </a:r>
            <a:r>
              <a:rPr lang="ru-RU" sz="1000" b="1" i="1" dirty="0">
                <a:solidFill>
                  <a:schemeClr val="accent1"/>
                </a:solidFill>
              </a:rPr>
              <a:t>Министерство </a:t>
            </a:r>
            <a:r>
              <a:rPr lang="ru-RU" sz="1000" b="1" i="1" dirty="0" smtClean="0">
                <a:solidFill>
                  <a:schemeClr val="accent1"/>
                </a:solidFill>
              </a:rPr>
              <a:t>финансов Республики </a:t>
            </a:r>
            <a:r>
              <a:rPr lang="ru-RU" sz="1000" b="1" i="1" dirty="0">
                <a:solidFill>
                  <a:schemeClr val="accent1"/>
                </a:solidFill>
              </a:rPr>
              <a:t>Татарстан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47024" y="6190815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000" b="1" i="1" dirty="0" smtClean="0">
                <a:solidFill>
                  <a:schemeClr val="accent6"/>
                </a:solidFill>
              </a:rPr>
              <a:t>http://minfin.tatarstan.ru</a:t>
            </a:r>
            <a:endParaRPr lang="ru-RU" sz="10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99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336052" y="1102413"/>
            <a:ext cx="533518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Цели:</a:t>
            </a:r>
          </a:p>
          <a:p>
            <a:pPr algn="just"/>
            <a:r>
              <a:rPr lang="ru-RU" sz="1600" dirty="0" smtClean="0"/>
              <a:t>повышение </a:t>
            </a:r>
            <a:r>
              <a:rPr lang="ru-RU" sz="1600" dirty="0"/>
              <a:t>эффективности исполнения государственными органами Республики Татарстан и органами местного самоуправления в Республике Татарстан возложенных на них </a:t>
            </a:r>
            <a:r>
              <a:rPr lang="ru-RU" sz="1600" dirty="0" smtClean="0"/>
              <a:t>полномочий;</a:t>
            </a:r>
            <a:endParaRPr lang="ru-RU" sz="1600" dirty="0"/>
          </a:p>
          <a:p>
            <a:pPr algn="just"/>
            <a:r>
              <a:rPr lang="ru-RU" sz="1600" dirty="0"/>
              <a:t>в</a:t>
            </a:r>
            <a:r>
              <a:rPr lang="ru-RU" sz="1600" dirty="0" smtClean="0"/>
              <a:t>недрение </a:t>
            </a:r>
            <a:r>
              <a:rPr lang="ru-RU" sz="1600" dirty="0"/>
              <a:t>современных технологий в кадровую работу на государственной гражданской службе Республики Татарстан и муниципальной службе в Республике Татарстан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2775" y="74010"/>
            <a:ext cx="7943850" cy="7406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Государственная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программа</a:t>
            </a:r>
            <a:endParaRPr lang="ru-RU" altLang="ru-RU" sz="1600" b="1" dirty="0">
              <a:solidFill>
                <a:prstClr val="black"/>
              </a:solidFill>
            </a:endParaRPr>
          </a:p>
          <a:p>
            <a:pPr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"Развитие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государственной гражданской службы Республики Татарстан и муниципальной службы в Республике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Татарстан"</a:t>
            </a:r>
            <a:endParaRPr lang="ru-RU" altLang="ru-RU" sz="1600" b="1" dirty="0">
              <a:solidFill>
                <a:prstClr val="black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75" y="1156491"/>
            <a:ext cx="2691349" cy="2377358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187586"/>
              </p:ext>
            </p:extLst>
          </p:nvPr>
        </p:nvGraphicFramePr>
        <p:xfrm>
          <a:off x="612775" y="3841498"/>
          <a:ext cx="8058464" cy="8400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82230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02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8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34 612,3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34 635,2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35 585,0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35 585,0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35 585,0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098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612775" y="74010"/>
            <a:ext cx="7943850" cy="7406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Показатели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государственной программы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"Развитие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государственной гражданской службы Республики Татарстан и муниципальной службы в Республике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Татарстан"</a:t>
            </a:r>
            <a:endParaRPr lang="ru-RU" altLang="ru-RU" sz="1600" b="1" dirty="0">
              <a:solidFill>
                <a:prstClr val="black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605189"/>
              </p:ext>
            </p:extLst>
          </p:nvPr>
        </p:nvGraphicFramePr>
        <p:xfrm>
          <a:off x="612775" y="945960"/>
          <a:ext cx="8101567" cy="537878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399900"/>
                <a:gridCol w="925417"/>
                <a:gridCol w="936433"/>
                <a:gridCol w="110169"/>
                <a:gridCol w="804231"/>
                <a:gridCol w="925417"/>
              </a:tblGrid>
              <a:tr h="36474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 показателя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Единица измерения </a:t>
                      </a:r>
                      <a:endParaRPr lang="ru-RU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  <a:endParaRPr lang="ru-RU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</a:t>
                      </a:r>
                      <a:endParaRPr lang="ru-RU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 b="1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2184">
                <a:tc gridSpan="6">
                  <a:txBody>
                    <a:bodyPr/>
                    <a:lstStyle/>
                    <a:p>
                      <a:pPr algn="just" rtl="0" fontAlgn="ctr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Повышение эффективности исполнения государственными органами Республики Татарстан и органами местного самоуправления в Республике Татарстан возложенных на них полномочий. Внедрение современных технологий в кадровую работу на государственной гражданской службе Республики Татарстан и муниципальной службе в Республике Татарстан </a:t>
                      </a:r>
                      <a:endParaRPr lang="ru-RU" sz="1000" b="1" u="none" strike="noStrike" kern="120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20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000" b="0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000" b="0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000" b="0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000" b="0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385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Наличие ежегодно актуализированных правовых актов республиканских органов исполнительной власти о ключевых показателях эффективности деятельности государственных гражданских служащих</a:t>
                      </a:r>
                    </a:p>
                  </a:txBody>
                  <a:tcPr marL="72000" marR="720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0051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Сформированный рейтинг государственных органов и органов местного самоуправления на основе ежеквартального мониторинга эффективности кадровой работы</a:t>
                      </a:r>
                    </a:p>
                  </a:txBody>
                  <a:tcPr marL="72000" marR="720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9987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должностей руководителей структурных подразделений в государственных органах, на которые сформирован (актуализирован) кадровый резерв, в общем количестве должностей руководителей структурных подразделений в государственных органах</a:t>
                      </a:r>
                    </a:p>
                  </a:txBody>
                  <a:tcPr marL="72000" marR="720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6463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лиц, включенных в резерв управленческих кадров</a:t>
                      </a:r>
                    </a:p>
                  </a:txBody>
                  <a:tcPr marL="72000" marR="720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человек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9987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государственных гражданских служащих и муниципальных служащих, работников, замещающих должности, не являющиеся должностями государственной гражданской службы, работников государственных учреждений, работников аппаратов мировых судов, участвующих в мероприятиях по профессиональному развитию, включая дополнительное профессиональное образование</a:t>
                      </a:r>
                    </a:p>
                  </a:txBody>
                  <a:tcPr marL="72000" marR="720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9987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реализованных образовательных программ, включающих блоки по развитию компетенций, направленных на </a:t>
                      </a:r>
                      <a:r>
                        <a:rPr lang="ru-RU" sz="10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клиентоцентричность</a:t>
                      </a: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органов публичной власти, повышение уровня цифровых, информационно-аналитических и коммуникативных навыков государственных гражданских служащих и муниципальных служащих</a:t>
                      </a:r>
                    </a:p>
                  </a:txBody>
                  <a:tcPr marL="72000" marR="720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9987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Проведение Республиканского конкурса "Лучший государственный гражданский служащий Республики Татарстан"</a:t>
                      </a:r>
                    </a:p>
                  </a:txBody>
                  <a:tcPr marL="72000" marR="720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9987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Сформированная Электронная доска почета государственных гражданских служащих Республики Татарстан</a:t>
                      </a:r>
                    </a:p>
                  </a:txBody>
                  <a:tcPr marL="72000" marR="720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399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612775" y="74010"/>
            <a:ext cx="7943850" cy="91940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Показатели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государственной программы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"Развитие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государственной гражданской службы Республики Татарстан и муниципальной службы в Республике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Татарстан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" (продолжение)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31918"/>
              </p:ext>
            </p:extLst>
          </p:nvPr>
        </p:nvGraphicFramePr>
        <p:xfrm>
          <a:off x="612775" y="1099784"/>
          <a:ext cx="8101567" cy="481374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399900"/>
                <a:gridCol w="925417"/>
                <a:gridCol w="936433"/>
                <a:gridCol w="914400"/>
                <a:gridCol w="925417"/>
              </a:tblGrid>
              <a:tr h="36474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 показателя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Единица измерения </a:t>
                      </a:r>
                      <a:endParaRPr lang="ru-RU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  <a:endParaRPr lang="ru-RU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</a:t>
                      </a:r>
                      <a:endParaRPr lang="ru-RU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 b="1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62385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государственных органов, принявших на практику (стажировку) студентов в соответствии с заключаемыми договорами с профессиональными образовательными организациями и образовательными организациями высшего образования в общем количестве государственных органов</a:t>
                      </a:r>
                    </a:p>
                  </a:txBody>
                  <a:tcPr marL="72000" marR="720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0051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статистических сборников, содержащих материалы о степени привлекательности государственной гражданской службы и муниципальной службы для молодежи, удовлетворенности населения деятельностью государственных органов и органов местного самоуправления, а также эффективности и престижа государственной гражданской службы и муниципальной службы</a:t>
                      </a:r>
                    </a:p>
                  </a:txBody>
                  <a:tcPr marL="72000" marR="720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9987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материалов, направленных на популяризацию и повышение престижа государственной гражданской службы Республики Татарстан, муниципальной службы в Республике Татарстан, размещенных в социальных сетях и на других современных информационно-коммуникационных платформах</a:t>
                      </a:r>
                    </a:p>
                  </a:txBody>
                  <a:tcPr marL="72000" marR="720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6463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Ежегодный отчет об изменениях законодательства в сфере государственной гражданской службы и муниципальной службы</a:t>
                      </a:r>
                    </a:p>
                  </a:txBody>
                  <a:tcPr marL="72000" marR="720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9987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проверочных мероприятий по исполнению законодательства о государственной гражданской службе и муниципальной службе, совершенствованию кадровой работы в государственных органах и органах местного самоуправления, ориентации на современные технологии управления персоналом</a:t>
                      </a:r>
                    </a:p>
                  </a:txBody>
                  <a:tcPr marL="72000" marR="720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9987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Наличие в Единой информационной кадровой системе изменений, внесенных в связи с расширением функционала, с учетом требований, указанных в техническом задании</a:t>
                      </a:r>
                    </a:p>
                  </a:txBody>
                  <a:tcPr marL="72000" marR="720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9987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Наличие актуальных сведений, характеризующих кадровый состав государственных органов и органов местного самоуправления, в Единой информационной кадровой системе</a:t>
                      </a:r>
                    </a:p>
                  </a:txBody>
                  <a:tcPr marL="72000" marR="720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23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424131" y="155275"/>
            <a:ext cx="8391525" cy="600075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Расходы консолидированного бюджета Республики </a:t>
            </a:r>
            <a:r>
              <a:rPr lang="ru-RU" dirty="0" smtClean="0"/>
              <a:t>Татарстан в </a:t>
            </a:r>
            <a:r>
              <a:rPr lang="ru-RU" dirty="0"/>
              <a:t>отдельных секторах экономики и социальной сферы </a:t>
            </a:r>
            <a:r>
              <a:rPr lang="ru-RU" dirty="0" smtClean="0"/>
              <a:t>в </a:t>
            </a:r>
            <a:r>
              <a:rPr lang="ru-RU" dirty="0"/>
              <a:t>расчете на душу населения (рублей</a:t>
            </a:r>
            <a:r>
              <a:rPr lang="ru-RU" dirty="0" smtClean="0"/>
              <a:t>) в 2024 году </a:t>
            </a: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383288"/>
              </p:ext>
            </p:extLst>
          </p:nvPr>
        </p:nvGraphicFramePr>
        <p:xfrm>
          <a:off x="676274" y="709675"/>
          <a:ext cx="3990975" cy="470772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149243"/>
                <a:gridCol w="841732"/>
              </a:tblGrid>
              <a:tr h="1287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Общеэкономические вопросы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184,3</a:t>
                      </a:r>
                    </a:p>
                  </a:txBody>
                  <a:tcPr marL="9525" marR="9525" marT="9525" marB="0" anchor="b"/>
                </a:tc>
              </a:tr>
              <a:tr h="1689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Воспроизводство минерально-сырьевой базы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28,7</a:t>
                      </a:r>
                    </a:p>
                  </a:txBody>
                  <a:tcPr marL="9525" marR="9525" marT="9525" marB="0" anchor="b"/>
                </a:tc>
              </a:tr>
              <a:tr h="13857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Сельское хозяйство и рыболовство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3 813,9</a:t>
                      </a:r>
                    </a:p>
                  </a:txBody>
                  <a:tcPr marL="9525" marR="9525" marT="9525" marB="0" anchor="b"/>
                </a:tc>
              </a:tr>
              <a:tr h="14975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Водное хозяйство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155,0</a:t>
                      </a:r>
                    </a:p>
                  </a:txBody>
                  <a:tcPr marL="9525" marR="9525" marT="9525" marB="0" anchor="b"/>
                </a:tc>
              </a:tr>
              <a:tr h="1634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Лесное хозяйство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346,7</a:t>
                      </a:r>
                    </a:p>
                  </a:txBody>
                  <a:tcPr marL="9525" marR="9525" marT="9525" marB="0" anchor="b"/>
                </a:tc>
              </a:tr>
              <a:tr h="13630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Транспорт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1 022,0</a:t>
                      </a:r>
                    </a:p>
                  </a:txBody>
                  <a:tcPr marL="9525" marR="9525" marT="9525" marB="0" anchor="b"/>
                </a:tc>
              </a:tr>
              <a:tr h="16739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Дорожное хозяйство (дорожные фонды)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15 269,7</a:t>
                      </a:r>
                    </a:p>
                  </a:txBody>
                  <a:tcPr marL="9525" marR="9525" marT="9525" marB="0" anchor="b"/>
                </a:tc>
              </a:tr>
              <a:tr h="16156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Связь и информатика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675,7</a:t>
                      </a:r>
                    </a:p>
                  </a:txBody>
                  <a:tcPr marL="9525" marR="9525" marT="9525" marB="0" anchor="b"/>
                </a:tc>
              </a:tr>
              <a:tr h="17946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7 913,2</a:t>
                      </a:r>
                    </a:p>
                  </a:txBody>
                  <a:tcPr marL="9525" marR="9525" marT="9525" marB="0" anchor="b"/>
                </a:tc>
              </a:tr>
              <a:tr h="8348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</a:tr>
              <a:tr h="1448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Жилищное хозяйство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680,8</a:t>
                      </a:r>
                    </a:p>
                  </a:txBody>
                  <a:tcPr marL="9525" marR="9525" marT="9525" marB="0" anchor="b"/>
                </a:tc>
              </a:tr>
              <a:tr h="15662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Коммунальное хозяйство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4 710,4</a:t>
                      </a:r>
                    </a:p>
                  </a:txBody>
                  <a:tcPr marL="9525" marR="9525" marT="9525" marB="0" anchor="b"/>
                </a:tc>
              </a:tr>
              <a:tr h="17091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Благоустройство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2 099,7</a:t>
                      </a:r>
                    </a:p>
                  </a:txBody>
                  <a:tcPr marL="9525" marR="9525" marT="9525" marB="0" anchor="b"/>
                </a:tc>
              </a:tr>
              <a:tr h="2317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61,4</a:t>
                      </a:r>
                    </a:p>
                  </a:txBody>
                  <a:tcPr marL="9525" marR="9525" marT="9525" marB="0" anchor="b"/>
                </a:tc>
              </a:tr>
              <a:tr h="12900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</a:tr>
              <a:tr h="16700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Сбор, удаление отходов и очистка сточных вод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555,4</a:t>
                      </a:r>
                    </a:p>
                  </a:txBody>
                  <a:tcPr marL="9525" marR="9525" marT="9525" marB="0" anchor="b"/>
                </a:tc>
              </a:tr>
              <a:tr h="25572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Охрана объектов растительного и животного мира и среды их обитания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93,1</a:t>
                      </a:r>
                    </a:p>
                  </a:txBody>
                  <a:tcPr marL="9525" marR="9525" marT="9525" marB="0" anchor="b"/>
                </a:tc>
              </a:tr>
              <a:tr h="15188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780,8</a:t>
                      </a:r>
                    </a:p>
                  </a:txBody>
                  <a:tcPr marL="9525" marR="9525" marT="9525" marB="0" anchor="b"/>
                </a:tc>
              </a:tr>
              <a:tr h="8689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</a:tr>
              <a:tr h="17280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8 560,2</a:t>
                      </a:r>
                    </a:p>
                  </a:txBody>
                  <a:tcPr marL="9525" marR="9525" marT="9525" marB="0" anchor="b"/>
                </a:tc>
              </a:tr>
              <a:tr h="15785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Общее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18 333,5</a:t>
                      </a:r>
                    </a:p>
                  </a:txBody>
                  <a:tcPr marL="9525" marR="9525" marT="9525" marB="0" anchor="b"/>
                </a:tc>
              </a:tr>
              <a:tr h="17823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1 924,3</a:t>
                      </a:r>
                    </a:p>
                  </a:txBody>
                  <a:tcPr marL="9525" marR="9525" marT="9525" marB="0" anchor="b"/>
                </a:tc>
              </a:tr>
              <a:tr h="16273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Среднее профессиональное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2 253,5</a:t>
                      </a:r>
                    </a:p>
                  </a:txBody>
                  <a:tcPr marL="9525" marR="9525" marT="9525" marB="0" anchor="b"/>
                </a:tc>
              </a:tr>
              <a:tr h="26347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154,4</a:t>
                      </a:r>
                    </a:p>
                  </a:txBody>
                  <a:tcPr marL="9525" marR="9525" marT="9525" marB="0" anchor="b"/>
                </a:tc>
              </a:tr>
              <a:tr h="15188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Высшее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53,6</a:t>
                      </a:r>
                    </a:p>
                  </a:txBody>
                  <a:tcPr marL="9525" marR="9525" marT="9525" marB="0" anchor="b"/>
                </a:tc>
              </a:tr>
              <a:tr h="19780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Молодежная политика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1 291,7</a:t>
                      </a:r>
                    </a:p>
                  </a:txBody>
                  <a:tcPr marL="9525" marR="9525" marT="9525" marB="0" anchor="b"/>
                </a:tc>
              </a:tr>
              <a:tr h="17103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3 897,3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049540"/>
              </p:ext>
            </p:extLst>
          </p:nvPr>
        </p:nvGraphicFramePr>
        <p:xfrm>
          <a:off x="4896390" y="714710"/>
          <a:ext cx="4038599" cy="452466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186822"/>
                <a:gridCol w="851777"/>
              </a:tblGrid>
              <a:tr h="15338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Культура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7 554,6</a:t>
                      </a:r>
                    </a:p>
                  </a:txBody>
                  <a:tcPr marL="9525" marR="9525" marT="9525" marB="0" anchor="b"/>
                </a:tc>
              </a:tr>
              <a:tr h="15505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Кинематография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41,4</a:t>
                      </a:r>
                    </a:p>
                  </a:txBody>
                  <a:tcPr marL="9525" marR="9525" marT="9525" marB="0" anchor="b"/>
                </a:tc>
              </a:tr>
              <a:tr h="13543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122,5</a:t>
                      </a:r>
                    </a:p>
                  </a:txBody>
                  <a:tcPr marL="9525" marR="9525" marT="9525" marB="0" anchor="b"/>
                </a:tc>
              </a:tr>
              <a:tr h="10123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</a:tr>
              <a:tr h="11924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Стационарная медицинская помощь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3 612,7</a:t>
                      </a:r>
                    </a:p>
                  </a:txBody>
                  <a:tcPr marL="9525" marR="9525" marT="9525" marB="0" anchor="b"/>
                </a:tc>
              </a:tr>
              <a:tr h="18178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Амбулаторная помощь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903,7</a:t>
                      </a:r>
                    </a:p>
                  </a:txBody>
                  <a:tcPr marL="9525" marR="9525" marT="9525" marB="0" anchor="b"/>
                </a:tc>
              </a:tr>
              <a:tr h="16273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Скорая медицинская помощь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116,6</a:t>
                      </a:r>
                    </a:p>
                  </a:txBody>
                  <a:tcPr marL="9525" marR="9525" marT="9525" marB="0" anchor="b"/>
                </a:tc>
              </a:tr>
              <a:tr h="17048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Санаторно-оздоровительная помощь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9,7</a:t>
                      </a:r>
                    </a:p>
                  </a:txBody>
                  <a:tcPr marL="9525" marR="9525" marT="9525" marB="0" anchor="b"/>
                </a:tc>
              </a:tr>
              <a:tr h="2712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Заготовка, переработка, хранение и обеспечение безопасности донорской крови и ее компонентов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174,0</a:t>
                      </a:r>
                    </a:p>
                  </a:txBody>
                  <a:tcPr marL="9525" marR="9525" marT="9525" marB="0" anchor="b"/>
                </a:tc>
              </a:tr>
              <a:tr h="16751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Санитарно-эпидемиологическое благополучие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39,0</a:t>
                      </a:r>
                    </a:p>
                  </a:txBody>
                  <a:tcPr marL="9525" marR="9525" marT="9525" marB="0" anchor="b"/>
                </a:tc>
              </a:tr>
              <a:tr h="2712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Прикладные научные исследования в области здравоохранения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10,0</a:t>
                      </a:r>
                    </a:p>
                  </a:txBody>
                  <a:tcPr marL="9525" marR="9525" marT="9525" marB="0" anchor="b"/>
                </a:tc>
              </a:tr>
              <a:tr h="1830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Другие вопросы в области здравоохранения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6 104,7</a:t>
                      </a:r>
                    </a:p>
                  </a:txBody>
                  <a:tcPr marL="9525" marR="9525" marT="9525" marB="0" anchor="b"/>
                </a:tc>
              </a:tr>
              <a:tr h="14083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</a:tr>
              <a:tr h="18226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Пенсионное обеспечение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314,2</a:t>
                      </a:r>
                    </a:p>
                  </a:txBody>
                  <a:tcPr marL="9525" marR="9525" marT="9525" marB="0" anchor="b"/>
                </a:tc>
              </a:tr>
              <a:tr h="13015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Социальное обслуживание населения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1 875,8</a:t>
                      </a:r>
                    </a:p>
                  </a:txBody>
                  <a:tcPr marL="9525" marR="9525" marT="9525" marB="0" anchor="b"/>
                </a:tc>
              </a:tr>
              <a:tr h="7749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Социальное обеспечение населения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9 108,7</a:t>
                      </a:r>
                    </a:p>
                  </a:txBody>
                  <a:tcPr marL="9525" marR="9525" marT="9525" marB="0" anchor="b"/>
                </a:tc>
              </a:tr>
              <a:tr h="12350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Охрана семьи и детства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4 971,4</a:t>
                      </a:r>
                    </a:p>
                  </a:txBody>
                  <a:tcPr marL="9525" marR="9525" marT="9525" marB="0" anchor="b"/>
                </a:tc>
              </a:tr>
              <a:tr h="17091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Другие вопросы в области социальной политики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16,2</a:t>
                      </a:r>
                    </a:p>
                  </a:txBody>
                  <a:tcPr marL="9525" marR="9525" marT="9525" marB="0" anchor="b"/>
                </a:tc>
              </a:tr>
              <a:tr h="1517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</a:tr>
              <a:tr h="14236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Физическая культура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970,8</a:t>
                      </a:r>
                    </a:p>
                  </a:txBody>
                  <a:tcPr marL="9525" marR="9525" marT="9525" marB="0" anchor="b"/>
                </a:tc>
              </a:tr>
              <a:tr h="14291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Массовый спорт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79,8</a:t>
                      </a:r>
                    </a:p>
                  </a:txBody>
                  <a:tcPr marL="9525" marR="9525" marT="9525" marB="0" anchor="b"/>
                </a:tc>
              </a:tr>
              <a:tr h="14345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Спорт высших достижений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1 762,9</a:t>
                      </a:r>
                    </a:p>
                  </a:txBody>
                  <a:tcPr marL="9525" marR="9525" marT="9525" marB="0" anchor="b"/>
                </a:tc>
              </a:tr>
              <a:tr h="1672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30,3</a:t>
                      </a:r>
                    </a:p>
                  </a:txBody>
                  <a:tcPr marL="9525" marR="9525" marT="9525" marB="0" anchor="b"/>
                </a:tc>
              </a:tr>
              <a:tr h="8912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</a:tr>
              <a:tr h="17293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Телевидение и радиовещание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250,8</a:t>
                      </a:r>
                    </a:p>
                  </a:txBody>
                  <a:tcPr marL="9525" marR="9525" marT="9525" marB="0" anchor="b"/>
                </a:tc>
              </a:tr>
              <a:tr h="13948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Периодическая печать и издательства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179,6</a:t>
                      </a:r>
                    </a:p>
                  </a:txBody>
                  <a:tcPr marL="9525" marR="9525" marT="9525" marB="0" anchor="b"/>
                </a:tc>
              </a:tr>
              <a:tr h="17768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Дугие вопросы в области средств массовой информации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8,2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88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612775" y="74010"/>
            <a:ext cx="7943850" cy="91940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Показатели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государственной программы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"Развитие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государственной гражданской службы Республики Татарстан и муниципальной службы в Республике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Татарстан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"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(окончание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569933"/>
              </p:ext>
            </p:extLst>
          </p:nvPr>
        </p:nvGraphicFramePr>
        <p:xfrm>
          <a:off x="610253" y="1099784"/>
          <a:ext cx="8101567" cy="97854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399900"/>
                <a:gridCol w="925417"/>
                <a:gridCol w="936433"/>
                <a:gridCol w="914400"/>
                <a:gridCol w="925417"/>
              </a:tblGrid>
              <a:tr h="36474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 показателя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Единица измерения </a:t>
                      </a:r>
                      <a:endParaRPr lang="ru-RU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  <a:endParaRPr lang="ru-RU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</a:t>
                      </a:r>
                      <a:endParaRPr lang="ru-RU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 b="1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62385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муниципальных образований, в которых утверждены муниципальные программы развития муниципальной службы на определенный государственной программой период, в общем их количестве</a:t>
                      </a:r>
                    </a:p>
                  </a:txBody>
                  <a:tcPr marL="72000" marR="720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33618" y="5894210"/>
            <a:ext cx="74485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100" b="1" i="1" dirty="0">
                <a:solidFill>
                  <a:schemeClr val="accent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Ответственный </a:t>
            </a:r>
            <a:r>
              <a:rPr lang="ru-RU" altLang="ru-RU" sz="1100" b="1" i="1" dirty="0" smtClean="0">
                <a:solidFill>
                  <a:schemeClr val="accent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исполнитель ГП: Министерство юстиции </a:t>
            </a:r>
            <a:r>
              <a:rPr lang="ru-RU" altLang="ru-RU" sz="1100" b="1" i="1" dirty="0">
                <a:solidFill>
                  <a:schemeClr val="accent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Республики Татарстан</a:t>
            </a:r>
            <a:endParaRPr lang="ru-RU" altLang="ru-RU" sz="1100" b="1" i="1" dirty="0">
              <a:solidFill>
                <a:schemeClr val="accent1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33618" y="6325097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000" b="1" i="1" dirty="0" smtClean="0">
                <a:solidFill>
                  <a:schemeClr val="accent6"/>
                </a:solidFill>
              </a:rPr>
              <a:t>https</a:t>
            </a:r>
            <a:r>
              <a:rPr lang="en-US" sz="1000" b="1" i="1" dirty="0">
                <a:solidFill>
                  <a:schemeClr val="accent6"/>
                </a:solidFill>
              </a:rPr>
              <a:t>://minjust.tatarstan.ru/</a:t>
            </a:r>
            <a:endParaRPr lang="ru-RU" sz="10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56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771900" y="1064959"/>
            <a:ext cx="4854307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altLang="ru-RU" sz="1400" b="1" dirty="0">
                <a:solidFill>
                  <a:prstClr val="black"/>
                </a:solidFill>
                <a:ea typeface="Times New Roman" panose="02020603050405020304" pitchFamily="18" charset="0"/>
              </a:rPr>
              <a:t>Цель</a:t>
            </a:r>
            <a:r>
              <a:rPr lang="ru-RU" altLang="ru-RU" sz="14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:</a:t>
            </a:r>
            <a:r>
              <a:rPr lang="en-US" altLang="ru-RU" sz="14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ru-RU" sz="1400" dirty="0"/>
              <a:t> р</a:t>
            </a:r>
            <a:r>
              <a:rPr lang="ru-RU" sz="1400" dirty="0" smtClean="0"/>
              <a:t>еализация </a:t>
            </a:r>
            <a:r>
              <a:rPr lang="ru-RU" sz="1400" dirty="0"/>
              <a:t>государственной национальной политики в Республике Татарстан, укрепление межэтнического и межконфессионального мира и согласия, гармонизация межнациональных и межконфессиональных отношений, сохранение и поддержка этнокультурного и языкового многообразия народов, проживающих в Республике Татарстан, традиционных российских духовно-нравственных ценностей, успешная социокультурная адаптация и интеграция иностранных граждан в российское сообщество, укрепление общероссийской гражданской идентичности и единства многонационального народа Российской Федерации</a:t>
            </a:r>
          </a:p>
          <a:p>
            <a:pPr algn="just"/>
            <a:endParaRPr lang="ru-RU" sz="1400" dirty="0" smtClean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42925" y="220925"/>
            <a:ext cx="7943850" cy="6469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600" b="1" dirty="0" smtClean="0">
                <a:solidFill>
                  <a:prstClr val="black"/>
                </a:solidFill>
              </a:rPr>
              <a:t>1</a:t>
            </a:r>
            <a:r>
              <a:rPr lang="en-US" sz="1600" b="1" dirty="0" smtClean="0">
                <a:solidFill>
                  <a:prstClr val="black"/>
                </a:solidFill>
              </a:rPr>
              <a:t>8</a:t>
            </a:r>
            <a:r>
              <a:rPr lang="ru-RU" sz="1600" b="1" dirty="0" smtClean="0">
                <a:solidFill>
                  <a:prstClr val="black"/>
                </a:solidFill>
              </a:rPr>
              <a:t>.Государственная </a:t>
            </a:r>
            <a:r>
              <a:rPr lang="ru-RU" sz="1600" b="1" dirty="0">
                <a:solidFill>
                  <a:prstClr val="black"/>
                </a:solidFill>
              </a:rPr>
              <a:t>программа </a:t>
            </a:r>
            <a:r>
              <a:rPr lang="ru-RU" sz="1600" b="1" dirty="0" smtClean="0">
                <a:solidFill>
                  <a:prstClr val="black"/>
                </a:solidFill>
              </a:rPr>
              <a:t>"Реализация </a:t>
            </a:r>
            <a:r>
              <a:rPr lang="ru-RU" sz="1600" b="1" dirty="0">
                <a:solidFill>
                  <a:prstClr val="black"/>
                </a:solidFill>
              </a:rPr>
              <a:t>государственной национальной политики в Республике Татарстан </a:t>
            </a:r>
            <a:r>
              <a:rPr lang="ru-RU" sz="1600" b="1" dirty="0" smtClean="0">
                <a:solidFill>
                  <a:prstClr val="black"/>
                </a:solidFill>
              </a:rPr>
              <a:t>"</a:t>
            </a:r>
            <a:endParaRPr lang="ru-RU" sz="1600" b="1" dirty="0">
              <a:solidFill>
                <a:srgbClr val="000000"/>
              </a:solidFill>
            </a:endParaRPr>
          </a:p>
        </p:txBody>
      </p:sp>
      <p:pic>
        <p:nvPicPr>
          <p:cNvPr id="110594" name="Picture 2" descr="http://zgv119.net/wp-content/uploads/2013/03/druzh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058761"/>
            <a:ext cx="3228975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2680354"/>
              </p:ext>
            </p:extLst>
          </p:nvPr>
        </p:nvGraphicFramePr>
        <p:xfrm>
          <a:off x="713258" y="4467582"/>
          <a:ext cx="8058464" cy="7952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14184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b="1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87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18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54 784,5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48 699,8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57 032,1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46 268,6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46 268,6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81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42925" y="195242"/>
            <a:ext cx="794385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Показатели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государственной программы </a:t>
            </a:r>
            <a:r>
              <a:rPr lang="ru-RU" sz="1600" b="1" dirty="0" smtClean="0">
                <a:solidFill>
                  <a:prstClr val="black"/>
                </a:solidFill>
              </a:rPr>
              <a:t>"Реализация </a:t>
            </a:r>
            <a:r>
              <a:rPr lang="ru-RU" sz="1600" b="1" dirty="0">
                <a:solidFill>
                  <a:prstClr val="black"/>
                </a:solidFill>
              </a:rPr>
              <a:t>государственной национальной политики в Республике </a:t>
            </a:r>
            <a:r>
              <a:rPr lang="ru-RU" sz="1600" b="1" dirty="0" smtClean="0">
                <a:solidFill>
                  <a:prstClr val="black"/>
                </a:solidFill>
              </a:rPr>
              <a:t>Татарстан"</a:t>
            </a:r>
            <a:endParaRPr lang="ru-RU" sz="16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40153"/>
              </p:ext>
            </p:extLst>
          </p:nvPr>
        </p:nvGraphicFramePr>
        <p:xfrm>
          <a:off x="542925" y="1023952"/>
          <a:ext cx="8215485" cy="346622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612969"/>
                <a:gridCol w="1079653"/>
                <a:gridCol w="771181"/>
                <a:gridCol w="848299"/>
                <a:gridCol w="903383"/>
              </a:tblGrid>
              <a:tr h="3759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 показателя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Единица измерения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8686">
                <a:tc gridSpan="5">
                  <a:txBody>
                    <a:bodyPr/>
                    <a:lstStyle/>
                    <a:p>
                      <a:pPr algn="just"/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Реализация государственной национальной политики в Республике Татарстан, укрепление межэтнического и межконфессионального мира и согласия, гармонизация межнациональных и межконфессиональных отношений, сохранение и поддержка этнокультурного и языкового многообразия народов, проживающих в Республике Татарстан, традиционных российских духовно-нравственных ценностей, успешная социокультурная адаптация и интеграция иностранных граждан в российское сообщество, укрепление общероссийской гражданской идентичности и единства многонационального народа Российской Федерации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>
                        <a:solidFill>
                          <a:schemeClr val="tx1"/>
                        </a:solidFill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Уровень общероссийской гражданской идентичности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80,0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80,0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80,0</a:t>
                      </a:r>
                      <a:endParaRPr kumimoji="0" lang="ru-RU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жителей республики, положительно оценивающих состояние межнациональных отношений в Республике Татарстан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80,0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80,0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80,0</a:t>
                      </a:r>
                      <a:endParaRPr kumimoji="0" lang="ru-RU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667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жителей республики, положительно оценивающих состояние межконфессиональных отношений в Республике Татарстан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80,0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80,0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80,0</a:t>
                      </a:r>
                      <a:endParaRPr kumimoji="0" lang="ru-RU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236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граждан, отмечающих отсутствие в отношении себя дискриминации по признаку национальной, языковой или религиозной принадлежности, в общем количестве опрошенных граждан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85,0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85,0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85,0</a:t>
                      </a:r>
                      <a:endParaRPr kumimoji="0" lang="ru-RU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983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граждан, не испытывающих негативного отношения к иностранным гражданам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75,0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75,0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75,0</a:t>
                      </a:r>
                      <a:endParaRPr kumimoji="0" lang="ru-RU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721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некоммерческих организаций, реализующих проекты в сфере реализации государственной национальной политики, получивших государственную поддержку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20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20</a:t>
                      </a:r>
                      <a:endParaRPr kumimoji="0" lang="ru-RU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42386" y="6040842"/>
            <a:ext cx="87058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1"/>
                </a:solidFill>
              </a:rPr>
              <a:t>Ответственный исполнитель </a:t>
            </a:r>
            <a:r>
              <a:rPr lang="ru-RU" sz="1200" b="1" i="1" dirty="0" smtClean="0">
                <a:solidFill>
                  <a:schemeClr val="accent1"/>
                </a:solidFill>
              </a:rPr>
              <a:t>ГП:</a:t>
            </a:r>
            <a:r>
              <a:rPr lang="en-US" sz="1200" b="1" i="1" dirty="0" smtClean="0">
                <a:solidFill>
                  <a:schemeClr val="accent1"/>
                </a:solidFill>
              </a:rPr>
              <a:t> </a:t>
            </a:r>
            <a:r>
              <a:rPr lang="ru-RU" sz="1200" b="1" i="1" dirty="0">
                <a:solidFill>
                  <a:schemeClr val="accent1"/>
                </a:solidFill>
              </a:rPr>
              <a:t>Министерство культуры Республики Татарстан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42925" y="6327504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200" b="1" i="1" dirty="0">
                <a:solidFill>
                  <a:schemeClr val="accent6"/>
                </a:solidFill>
              </a:rPr>
              <a:t>http</a:t>
            </a:r>
            <a:r>
              <a:rPr lang="en-US" sz="1200" b="1" i="1" dirty="0" smtClean="0">
                <a:solidFill>
                  <a:schemeClr val="accent6"/>
                </a:solidFill>
              </a:rPr>
              <a:t>://mincult.tatarstan.ru</a:t>
            </a:r>
            <a:endParaRPr lang="ru-RU" sz="12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88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126210" y="1925061"/>
            <a:ext cx="44743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Цель</a:t>
            </a:r>
            <a:r>
              <a:rPr lang="ru-RU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:</a:t>
            </a:r>
            <a:r>
              <a:rPr lang="en-US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ru-RU" sz="1600" dirty="0" smtClean="0"/>
              <a:t>сохранение </a:t>
            </a:r>
            <a:r>
              <a:rPr lang="ru-RU" sz="1600" dirty="0"/>
              <a:t>и укрепление национальной идентичности татарского народа в Республике Татарстан и за ее пределами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63022" y="195242"/>
            <a:ext cx="7943850" cy="6469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en-US" sz="1600" b="1" dirty="0" smtClean="0">
                <a:solidFill>
                  <a:prstClr val="black"/>
                </a:solidFill>
              </a:rPr>
              <a:t>19</a:t>
            </a:r>
            <a:r>
              <a:rPr lang="ru-RU" sz="1600" b="1" dirty="0" smtClean="0">
                <a:solidFill>
                  <a:prstClr val="black"/>
                </a:solidFill>
              </a:rPr>
              <a:t>. Государственная </a:t>
            </a:r>
            <a:r>
              <a:rPr lang="ru-RU" sz="1600" b="1" dirty="0">
                <a:solidFill>
                  <a:prstClr val="black"/>
                </a:solidFill>
              </a:rPr>
              <a:t>программа </a:t>
            </a:r>
            <a:r>
              <a:rPr lang="ru-RU" sz="1600" b="1" dirty="0" smtClean="0">
                <a:solidFill>
                  <a:prstClr val="black"/>
                </a:solidFill>
              </a:rPr>
              <a:t>"Сохранение </a:t>
            </a:r>
            <a:r>
              <a:rPr lang="ru-RU" sz="1600" b="1" dirty="0">
                <a:solidFill>
                  <a:prstClr val="black"/>
                </a:solidFill>
              </a:rPr>
              <a:t>национальной идентичности татарского </a:t>
            </a:r>
            <a:r>
              <a:rPr lang="ru-RU" sz="1600" b="1" dirty="0" smtClean="0">
                <a:solidFill>
                  <a:prstClr val="black"/>
                </a:solidFill>
              </a:rPr>
              <a:t>народа"</a:t>
            </a:r>
            <a:endParaRPr lang="ru-RU" sz="1600" b="1" dirty="0">
              <a:solidFill>
                <a:srgbClr val="0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354" y="1239707"/>
            <a:ext cx="3257550" cy="2447925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397230"/>
              </p:ext>
            </p:extLst>
          </p:nvPr>
        </p:nvGraphicFramePr>
        <p:xfrm>
          <a:off x="733354" y="4062141"/>
          <a:ext cx="8058464" cy="7885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19470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60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99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95 948,4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86 140,1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88 490,0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88 490,0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88 490,0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843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42925" y="195242"/>
            <a:ext cx="794385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600" b="1" dirty="0" smtClean="0">
                <a:solidFill>
                  <a:prstClr val="black"/>
                </a:solidFill>
              </a:rPr>
              <a:t>Показатели </a:t>
            </a:r>
            <a:r>
              <a:rPr lang="ru-RU" sz="1600" b="1" dirty="0">
                <a:solidFill>
                  <a:prstClr val="black"/>
                </a:solidFill>
              </a:rPr>
              <a:t>государственной программы </a:t>
            </a:r>
            <a:r>
              <a:rPr lang="ru-RU" sz="1600" b="1" dirty="0" smtClean="0">
                <a:solidFill>
                  <a:prstClr val="black"/>
                </a:solidFill>
              </a:rPr>
              <a:t>"Сохранение </a:t>
            </a:r>
            <a:r>
              <a:rPr lang="ru-RU" sz="1600" b="1" dirty="0">
                <a:solidFill>
                  <a:prstClr val="black"/>
                </a:solidFill>
              </a:rPr>
              <a:t>национальной идентичности татарского </a:t>
            </a:r>
            <a:r>
              <a:rPr lang="ru-RU" sz="1600" b="1" dirty="0" smtClean="0">
                <a:solidFill>
                  <a:prstClr val="black"/>
                </a:solidFill>
              </a:rPr>
              <a:t>народа"</a:t>
            </a:r>
            <a:endParaRPr lang="ru-RU" sz="1600" b="1" dirty="0">
              <a:solidFill>
                <a:srgbClr val="000000"/>
              </a:solidFill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542925" y="6407585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100" b="1" i="1" dirty="0">
                <a:solidFill>
                  <a:schemeClr val="accent6"/>
                </a:solidFill>
              </a:rPr>
              <a:t>http</a:t>
            </a:r>
            <a:r>
              <a:rPr lang="en-US" sz="1100" b="1" i="1" dirty="0" smtClean="0">
                <a:solidFill>
                  <a:schemeClr val="accent6"/>
                </a:solidFill>
              </a:rPr>
              <a:t>://mincult.tatarstan.ru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2925" y="6116136"/>
            <a:ext cx="870585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</a:t>
            </a:r>
            <a:r>
              <a:rPr lang="ru-RU" sz="1100" b="1" i="1" dirty="0" smtClean="0">
                <a:solidFill>
                  <a:schemeClr val="accent1"/>
                </a:solidFill>
              </a:rPr>
              <a:t>ГП:</a:t>
            </a:r>
            <a:r>
              <a:rPr lang="en-US" sz="1100" b="1" i="1" dirty="0" smtClean="0">
                <a:solidFill>
                  <a:schemeClr val="accent1"/>
                </a:solidFill>
              </a:rPr>
              <a:t> </a:t>
            </a:r>
            <a:r>
              <a:rPr lang="ru-RU" sz="1100" b="1" i="1" dirty="0">
                <a:solidFill>
                  <a:schemeClr val="accent1"/>
                </a:solidFill>
              </a:rPr>
              <a:t>Министерство культуры Республики Татарстан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444238"/>
              </p:ext>
            </p:extLst>
          </p:nvPr>
        </p:nvGraphicFramePr>
        <p:xfrm>
          <a:off x="542925" y="1023952"/>
          <a:ext cx="8215485" cy="4063457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612969"/>
                <a:gridCol w="1079653"/>
                <a:gridCol w="771181"/>
                <a:gridCol w="848299"/>
                <a:gridCol w="903383"/>
              </a:tblGrid>
              <a:tr h="3759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 показателя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Единица измерения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8686">
                <a:tc gridSpan="5"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Сохранение и укрепление национальной идентичности татарского народа в Республике Татарстан и за ее пределами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>
                        <a:solidFill>
                          <a:schemeClr val="tx1"/>
                        </a:solidFill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641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регионов, принявших участие в мероприятиях программы, от общего количества регионов Российской Федерации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60,0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60,0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60,0</a:t>
                      </a:r>
                      <a:endParaRPr kumimoji="0" lang="ru-RU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0844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изученных и популяризированных объектов материального культурного наследия и объектов нематериального этнокультурного достояния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752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752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752</a:t>
                      </a:r>
                      <a:endParaRPr kumimoji="0" lang="ru-RU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877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обработанных и сданных в музейные фонды археологических артефактов (по истории и культуре татар, проживающих за пределами Республики Татарстан)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 </a:t>
                      </a: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1 000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1 000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1 000</a:t>
                      </a:r>
                      <a:endParaRPr kumimoji="0" lang="ru-RU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911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разработанных учебно-методических комплексов, учебных программ и пособий по изучению родного (татарского) языка и культуры татар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 </a:t>
                      </a: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18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18</a:t>
                      </a:r>
                      <a:endParaRPr kumimoji="0" lang="ru-RU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674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Охват исследованных регионов с сохраненными населенными пунктами компактного проживания татар в Российской Федерации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51,0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53,0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55,0</a:t>
                      </a:r>
                      <a:endParaRPr kumimoji="0" lang="ru-RU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721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мероприятий, направленных на повышение интеллектуального потенциала, от общего количества мероприятий программы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30,0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30,0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30,0</a:t>
                      </a:r>
                      <a:endParaRPr kumimoji="0" lang="ru-RU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110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мероприятий в формате </a:t>
                      </a:r>
                      <a:r>
                        <a:rPr lang="ru-RU" sz="10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медиапроектов</a:t>
                      </a: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от общего количества мероприятий программы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52,0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54,0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56,0</a:t>
                      </a:r>
                      <a:endParaRPr kumimoji="0" lang="ru-RU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54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065966" y="1858136"/>
            <a:ext cx="467609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Цель</a:t>
            </a:r>
            <a:r>
              <a:rPr lang="ru-RU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:</a:t>
            </a:r>
            <a:r>
              <a:rPr lang="en-US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ru-RU" sz="1600" dirty="0" smtClean="0"/>
              <a:t>создание </a:t>
            </a:r>
            <a:r>
              <a:rPr lang="ru-RU" sz="1600" dirty="0"/>
              <a:t>условий для сохранения, изучения и развития татарского, русского и других языков в Республике Татарстан, а также татарского языка за пределами Республики Татарстан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42924" y="41785"/>
            <a:ext cx="7924801" cy="10215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b="1" dirty="0" smtClean="0">
                <a:solidFill>
                  <a:prstClr val="black"/>
                </a:solidFill>
              </a:rPr>
              <a:t>2</a:t>
            </a:r>
            <a:r>
              <a:rPr lang="en-US" b="1" dirty="0" smtClean="0">
                <a:solidFill>
                  <a:prstClr val="black"/>
                </a:solidFill>
              </a:rPr>
              <a:t>0</a:t>
            </a:r>
            <a:r>
              <a:rPr lang="ru-RU" b="1" dirty="0" smtClean="0">
                <a:solidFill>
                  <a:prstClr val="black"/>
                </a:solidFill>
              </a:rPr>
              <a:t>. Государственная </a:t>
            </a:r>
            <a:r>
              <a:rPr lang="ru-RU" b="1" dirty="0">
                <a:solidFill>
                  <a:prstClr val="black"/>
                </a:solidFill>
              </a:rPr>
              <a:t>программа </a:t>
            </a:r>
            <a:r>
              <a:rPr lang="ru-RU" b="1" dirty="0" smtClean="0">
                <a:solidFill>
                  <a:prstClr val="black"/>
                </a:solidFill>
              </a:rPr>
              <a:t>"Сохранение</a:t>
            </a:r>
            <a:r>
              <a:rPr lang="ru-RU" b="1" dirty="0">
                <a:solidFill>
                  <a:prstClr val="black"/>
                </a:solidFill>
              </a:rPr>
              <a:t>, изучение и развитие государственных языков Республики Татарстан и других языков в Республике </a:t>
            </a:r>
            <a:r>
              <a:rPr lang="ru-RU" b="1" dirty="0" smtClean="0">
                <a:solidFill>
                  <a:prstClr val="black"/>
                </a:solidFill>
              </a:rPr>
              <a:t>Татарстан"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01" y="1457243"/>
            <a:ext cx="3187840" cy="2125227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7619266"/>
              </p:ext>
            </p:extLst>
          </p:nvPr>
        </p:nvGraphicFramePr>
        <p:xfrm>
          <a:off x="683601" y="3937461"/>
          <a:ext cx="8058464" cy="8476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315663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17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628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95 366,1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110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195,8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132 412,0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126 533,0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132 424,0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143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42924" y="41785"/>
            <a:ext cx="7943851" cy="51077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200" b="1" dirty="0" smtClean="0">
                <a:solidFill>
                  <a:prstClr val="black"/>
                </a:solidFill>
              </a:rPr>
              <a:t>Показатели </a:t>
            </a:r>
            <a:r>
              <a:rPr lang="ru-RU" sz="1200" b="1" dirty="0">
                <a:solidFill>
                  <a:prstClr val="black"/>
                </a:solidFill>
              </a:rPr>
              <a:t>государственной программы </a:t>
            </a:r>
            <a:r>
              <a:rPr lang="ru-RU" sz="1200" b="1" dirty="0" smtClean="0">
                <a:solidFill>
                  <a:prstClr val="black"/>
                </a:solidFill>
              </a:rPr>
              <a:t> "Сохранение</a:t>
            </a:r>
            <a:r>
              <a:rPr lang="ru-RU" sz="1200" b="1" dirty="0">
                <a:solidFill>
                  <a:prstClr val="black"/>
                </a:solidFill>
              </a:rPr>
              <a:t>, изучение и развитие государственных языков Республики Татарстан и других языков в Республике </a:t>
            </a:r>
            <a:r>
              <a:rPr lang="ru-RU" sz="1200" b="1" dirty="0" smtClean="0">
                <a:solidFill>
                  <a:prstClr val="black"/>
                </a:solidFill>
              </a:rPr>
              <a:t>Татарстан"</a:t>
            </a:r>
            <a:endParaRPr lang="ru-RU" sz="1200" b="1" dirty="0">
              <a:solidFill>
                <a:prstClr val="black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875654"/>
              </p:ext>
            </p:extLst>
          </p:nvPr>
        </p:nvGraphicFramePr>
        <p:xfrm>
          <a:off x="535005" y="651185"/>
          <a:ext cx="8292604" cy="525002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760123"/>
                <a:gridCol w="965551"/>
                <a:gridCol w="848298"/>
                <a:gridCol w="848299"/>
                <a:gridCol w="870333"/>
              </a:tblGrid>
              <a:tr h="4173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 показателя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443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Единица измерения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6578">
                <a:tc gridSpan="5"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Создание условий для сохранения, изучения и развития татарского, русского и других языков в Республике Татарстан, а также татарского языка за пределами Республики Татарстан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kern="1200" noProof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8317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делопроизводства на государственных языках Республики Татарстан в сфере государственного и муниципального управления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8317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средств внешней и внутренней визуальной информации, оформленной на государственных языках Республики Татарстан, в общем количестве информации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3326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разработанных нормативных словарей, нормативных правовых актов, методических рекомендаций, стандартов транслитерации татарских текстов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3326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продукции, имеющей этикетки, ярлыки, инструкции на государственных языках Республики Татарстан, в общем объеме продукции, выпускаемой в Республике Татарстан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3326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детей, охваченных мероприятиями, проведенными в целях приобщения подрастающего поколения республики к ценностям национальных культур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3326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педагогических кадров, ежегодно проходящих курсы повышения квалификации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человек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1 500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1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500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1 500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3326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вновь открываемых образовательно-культурных татарских центров - филиалов Института </a:t>
                      </a:r>
                      <a:r>
                        <a:rPr lang="ru-RU" sz="10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Каюма</a:t>
                      </a: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Насыри</a:t>
                      </a:r>
                      <a:endParaRPr lang="ru-RU" sz="10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8317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публикаций в средствах массовой информации о ходе реализации и выполнения государственной программы Республики Татарстан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 </a:t>
                      </a: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8317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оцифрованных документов печатного (письменного) наследия русского и татарского народов, хранящихся в архивах, научных центрах, библиотеках республики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листов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30 000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30 000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30 000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8317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библиотек за пределами Республики Татарстан и Российской Федерации, обеспеченных национальной и краеведческой литературой, журналами и газетами, аудио- и видеоматериалами на татарском и русском языках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 </a:t>
                      </a: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26657" y="6004397"/>
            <a:ext cx="87344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</a:t>
            </a:r>
            <a:r>
              <a:rPr lang="ru-RU" sz="1100" b="1" i="1" dirty="0" smtClean="0">
                <a:solidFill>
                  <a:schemeClr val="accent1"/>
                </a:solidFill>
              </a:rPr>
              <a:t>ГП:</a:t>
            </a:r>
            <a:r>
              <a:rPr lang="en-US" sz="1100" b="1" i="1" dirty="0" smtClean="0">
                <a:solidFill>
                  <a:schemeClr val="accent1"/>
                </a:solidFill>
              </a:rPr>
              <a:t> </a:t>
            </a:r>
            <a:r>
              <a:rPr lang="ru-RU" sz="1100" b="1" i="1" dirty="0">
                <a:solidFill>
                  <a:schemeClr val="accent1"/>
                </a:solidFill>
              </a:rPr>
              <a:t>Министерство образования и </a:t>
            </a:r>
            <a:r>
              <a:rPr lang="ru-RU" sz="1100" b="1" i="1" dirty="0" smtClean="0">
                <a:solidFill>
                  <a:schemeClr val="accent1"/>
                </a:solidFill>
              </a:rPr>
              <a:t>науки Республики </a:t>
            </a:r>
            <a:r>
              <a:rPr lang="ru-RU" sz="1100" b="1" i="1" dirty="0">
                <a:solidFill>
                  <a:schemeClr val="accent1"/>
                </a:solidFill>
              </a:rPr>
              <a:t>Татарстан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42924" y="6304148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100" b="1" i="1" dirty="0">
                <a:solidFill>
                  <a:schemeClr val="accent6"/>
                </a:solidFill>
              </a:rPr>
              <a:t>http</a:t>
            </a:r>
            <a:r>
              <a:rPr lang="en-US" sz="1100" b="1" i="1" dirty="0" smtClean="0">
                <a:solidFill>
                  <a:schemeClr val="accent6"/>
                </a:solidFill>
              </a:rPr>
              <a:t>://mon.tatarstan.ru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81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899971" y="617731"/>
            <a:ext cx="4707780" cy="300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050" b="1" dirty="0" smtClean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50" dirty="0" smtClean="0"/>
              <a:t>Начиная </a:t>
            </a:r>
            <a:r>
              <a:rPr lang="ru-RU" sz="1050" dirty="0"/>
              <a:t>с 2024 года государственные программы «Развитие рынка газомоторного топлива в Республике Татарстан» и «Строительство автомобильных газонаполнительных компрессорных станций на территории Республики Татарстан» объединены в одну Государственную программу </a:t>
            </a:r>
            <a:r>
              <a:rPr lang="ru-RU" sz="1050" b="1" dirty="0"/>
              <a:t>«Развитие рынка газомоторного топлива в Республике Татарстан</a:t>
            </a:r>
            <a:r>
              <a:rPr lang="ru-RU" sz="1050" b="1" dirty="0" smtClean="0"/>
              <a:t>», цели которой следующие:</a:t>
            </a:r>
            <a:endParaRPr lang="ru-RU" sz="1050" b="1" dirty="0"/>
          </a:p>
          <a:p>
            <a:pPr algn="just"/>
            <a:r>
              <a:rPr lang="ru-RU" sz="1050" dirty="0" smtClean="0"/>
              <a:t>создание </a:t>
            </a:r>
            <a:r>
              <a:rPr lang="ru-RU" sz="1050" dirty="0"/>
              <a:t>в Республике Татарстан условий для приоритетного использования автотранспортными средствами КПГ и СПГ в качестве газомоторного топлива.</a:t>
            </a:r>
          </a:p>
          <a:p>
            <a:pPr algn="just"/>
            <a:r>
              <a:rPr lang="ru-RU" sz="1050" dirty="0"/>
              <a:t>Создание производственной и сбытовой инфраструктуры КПГ и </a:t>
            </a:r>
            <a:r>
              <a:rPr lang="ru-RU" sz="1050" dirty="0" smtClean="0"/>
              <a:t>СПГ;</a:t>
            </a:r>
            <a:endParaRPr lang="ru-RU" sz="1050" dirty="0"/>
          </a:p>
          <a:p>
            <a:pPr algn="just"/>
            <a:r>
              <a:rPr lang="ru-RU" sz="1050" dirty="0" smtClean="0"/>
              <a:t>обеспечение </a:t>
            </a:r>
            <a:r>
              <a:rPr lang="ru-RU" sz="1050" dirty="0"/>
              <a:t>синхронизированного развития парка газомоторной техники, мощностей по производству газомоторного топлива, газозаправочной инфраструктуры, сервисной сети и системы послепродажного обслуживания газомоторного </a:t>
            </a:r>
            <a:r>
              <a:rPr lang="ru-RU" sz="1050" dirty="0" smtClean="0"/>
              <a:t>транспорта;</a:t>
            </a:r>
            <a:endParaRPr lang="ru-RU" sz="1050" dirty="0"/>
          </a:p>
          <a:p>
            <a:pPr algn="just"/>
            <a:r>
              <a:rPr lang="ru-RU" sz="1050" dirty="0" smtClean="0"/>
              <a:t>обеспечение </a:t>
            </a:r>
            <a:r>
              <a:rPr lang="ru-RU" sz="1050" dirty="0"/>
              <a:t>устойчивого снижения уровня негативного воздействия автомобильного транспорта на окружающую среду и здоровье </a:t>
            </a:r>
            <a:r>
              <a:rPr lang="ru-RU" sz="1050" dirty="0" smtClean="0"/>
              <a:t>населения.</a:t>
            </a:r>
            <a:endParaRPr lang="ru-RU" sz="1050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49287" y="64331"/>
            <a:ext cx="7943850" cy="7150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b="1" dirty="0" smtClean="0">
                <a:solidFill>
                  <a:prstClr val="black"/>
                </a:solidFill>
              </a:rPr>
              <a:t>2</a:t>
            </a:r>
            <a:r>
              <a:rPr lang="en-US" b="1" dirty="0" smtClean="0">
                <a:solidFill>
                  <a:prstClr val="black"/>
                </a:solidFill>
              </a:rPr>
              <a:t>1</a:t>
            </a:r>
            <a:r>
              <a:rPr lang="ru-RU" b="1" dirty="0" smtClean="0">
                <a:solidFill>
                  <a:prstClr val="black"/>
                </a:solidFill>
              </a:rPr>
              <a:t>. Государственная </a:t>
            </a:r>
            <a:r>
              <a:rPr lang="ru-RU" b="1" dirty="0">
                <a:solidFill>
                  <a:prstClr val="black"/>
                </a:solidFill>
              </a:rPr>
              <a:t>программа </a:t>
            </a:r>
            <a:r>
              <a:rPr lang="ru-RU" b="1" dirty="0" smtClean="0">
                <a:solidFill>
                  <a:prstClr val="black"/>
                </a:solidFill>
              </a:rPr>
              <a:t>"Развитие </a:t>
            </a:r>
            <a:r>
              <a:rPr lang="ru-RU" b="1" dirty="0">
                <a:solidFill>
                  <a:prstClr val="black"/>
                </a:solidFill>
              </a:rPr>
              <a:t>рынка газомоторного топлива в Республике </a:t>
            </a:r>
            <a:r>
              <a:rPr lang="ru-RU" b="1" dirty="0" smtClean="0">
                <a:solidFill>
                  <a:prstClr val="black"/>
                </a:solidFill>
              </a:rPr>
              <a:t>Татарстан" 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113666" name="Picture 2" descr="http://italgas77.ru/img/thumbs/origs/1027/360x240x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17" y="908775"/>
            <a:ext cx="3092419" cy="26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4153536"/>
              </p:ext>
            </p:extLst>
          </p:nvPr>
        </p:nvGraphicFramePr>
        <p:xfrm>
          <a:off x="719417" y="3638288"/>
          <a:ext cx="3455976" cy="12185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7988"/>
                <a:gridCol w="1727988"/>
              </a:tblGrid>
              <a:tr h="238594"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</a:t>
                      </a:r>
                      <a:r>
                        <a:rPr lang="ru-RU" sz="1000" b="1" i="0" dirty="0" smtClean="0">
                          <a:solidFill>
                            <a:schemeClr val="tx1"/>
                          </a:solidFill>
                        </a:rPr>
                        <a:t>«Развитие газомоторного топлива в Республике Татарстан»,</a:t>
                      </a:r>
                      <a:r>
                        <a:rPr lang="ru-RU" sz="1000" b="1" i="0" baseline="0" dirty="0" smtClean="0">
                          <a:solidFill>
                            <a:schemeClr val="tx1"/>
                          </a:solidFill>
                        </a:rPr>
                        <a:t> действовавшей до 2024 года 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ru-RU" sz="1000" b="1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0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81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61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154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501,0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440,9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771477"/>
              </p:ext>
            </p:extLst>
          </p:nvPr>
        </p:nvGraphicFramePr>
        <p:xfrm>
          <a:off x="4728688" y="3638288"/>
          <a:ext cx="3764448" cy="12544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82224"/>
                <a:gridCol w="1882224"/>
              </a:tblGrid>
              <a:tr h="249991"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</a:rPr>
                        <a:t>«Строительство автомобильных газонаполнительных компрессорных станций на территории Республики Татарстан», </a:t>
                      </a:r>
                      <a:r>
                        <a:rPr lang="ru-RU" sz="1000" b="1" i="0" baseline="0" dirty="0" smtClean="0">
                          <a:solidFill>
                            <a:schemeClr val="tx1"/>
                          </a:solidFill>
                        </a:rPr>
                        <a:t>действовавшей до 2024 года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ru-RU" sz="10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0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95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19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252 000,0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99 919,5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5176272"/>
              </p:ext>
            </p:extLst>
          </p:nvPr>
        </p:nvGraphicFramePr>
        <p:xfrm>
          <a:off x="719417" y="5014061"/>
          <a:ext cx="7773719" cy="8680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86806"/>
                <a:gridCol w="2486806"/>
                <a:gridCol w="2800107"/>
              </a:tblGrid>
              <a:tr h="238594">
                <a:tc gridSpan="3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</a:t>
                      </a:r>
                      <a:r>
                        <a:rPr lang="ru-RU" sz="1000" b="1" i="0" dirty="0" smtClean="0">
                          <a:solidFill>
                            <a:schemeClr val="tx1"/>
                          </a:solidFill>
                        </a:rPr>
                        <a:t>«Развитие газомоторного топлива в Республике Татарстан»,</a:t>
                      </a:r>
                      <a:r>
                        <a:rPr lang="ru-RU" sz="1000" b="1" i="0" baseline="0" dirty="0" smtClean="0">
                          <a:solidFill>
                            <a:schemeClr val="tx1"/>
                          </a:solidFill>
                        </a:rPr>
                        <a:t> действующей начиная с 2024 года 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ru-RU" sz="1000" b="1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0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81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*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61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078,3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049,5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78670" y="5999719"/>
            <a:ext cx="77737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900" i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* -в Законе Республики Татарстан «О бюджете Республики Татарстан на бюджете Республики Татарстан на 2024 год и на плановый период 2025 и 2026 годов» на 2025 год объемы финансирования не предусмотрены</a:t>
            </a:r>
          </a:p>
        </p:txBody>
      </p:sp>
    </p:spTree>
    <p:extLst>
      <p:ext uri="{BB962C8B-B14F-4D97-AF65-F5344CB8AC3E}">
        <p14:creationId xmlns:p14="http://schemas.microsoft.com/office/powerpoint/2010/main" val="260102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42925" y="195242"/>
            <a:ext cx="794385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600" b="1" dirty="0" smtClean="0">
                <a:solidFill>
                  <a:prstClr val="black"/>
                </a:solidFill>
              </a:rPr>
              <a:t>Показатели </a:t>
            </a:r>
            <a:r>
              <a:rPr lang="ru-RU" sz="1600" b="1" dirty="0">
                <a:solidFill>
                  <a:prstClr val="black"/>
                </a:solidFill>
              </a:rPr>
              <a:t>государственной программы </a:t>
            </a:r>
            <a:r>
              <a:rPr lang="ru-RU" sz="1600" b="1" dirty="0" smtClean="0">
                <a:solidFill>
                  <a:prstClr val="black"/>
                </a:solidFill>
              </a:rPr>
              <a:t>"Развитие </a:t>
            </a:r>
            <a:r>
              <a:rPr lang="ru-RU" sz="1600" b="1" dirty="0">
                <a:solidFill>
                  <a:prstClr val="black"/>
                </a:solidFill>
              </a:rPr>
              <a:t>рынка газомоторного топлива в Республике </a:t>
            </a:r>
            <a:r>
              <a:rPr lang="ru-RU" sz="1600" b="1" dirty="0" smtClean="0">
                <a:solidFill>
                  <a:prstClr val="black"/>
                </a:solidFill>
              </a:rPr>
              <a:t>Татарстан"</a:t>
            </a:r>
            <a:endParaRPr lang="ru-RU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239490"/>
              </p:ext>
            </p:extLst>
          </p:nvPr>
        </p:nvGraphicFramePr>
        <p:xfrm>
          <a:off x="542925" y="999771"/>
          <a:ext cx="8171417" cy="469392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668053"/>
                <a:gridCol w="914400"/>
                <a:gridCol w="804232"/>
                <a:gridCol w="892366"/>
                <a:gridCol w="892366"/>
              </a:tblGrid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показателя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Единица измерения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7175">
                <a:tc gridSpan="5"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Создание условий для приоритетного использования автотранспортными средствами компримированного природного газа в качестве газомоторного топлива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123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приобретенных организациями в Республике Татарстан автотранспортных средств, работающих на КПГ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штук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894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переоборудованных автотранспортных средств на использование газомоторного топлива физических лиц, юридических лиц (в том числе находящихся в муниципальной и государственной собственности), индивидуальных предпринимателей, в рамках переоборудования, осуществляемого с применением механизмов субсидирования части затрат пунктов переоборудования и технического обслуживания, имеющих заключенное партнерское соглашение с ООО "Газпром газомоторное топливо" и принимающих участие в реализации программ стимулирования развития рынка газомоторного топлива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штук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1 200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1 300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1 400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7509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переоборудованных автотранспортных средств, находящихся в муниципальной и государственной собственности, на использование газомоторного топлива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штук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409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Снижение выбросов автотранспортными средствами вредных (загрязняющих) веществ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тыс. тонн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789">
                <a:tc>
                  <a:txBody>
                    <a:bodyPr/>
                    <a:lstStyle/>
                    <a:p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Объем реализации КПГ с учетом эксплуатируемых АГНКС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млн куб. метров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6079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Организация подготовки и переподготовки водителей и ответственных лиц государственных и муниципальных учреждений в области использования газомоторного топлива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человек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1724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Организация работы и техническая поддержка автоматизированной системы контроля технического состояния автотранспортных средств, оценки эффективности эксплуатации и целевого использования автотранспортных средств государственных и муниципальных учреждений, использующих газомоторное топливо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штук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1 500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873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42925" y="195242"/>
            <a:ext cx="794385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600" b="1" dirty="0" smtClean="0">
                <a:solidFill>
                  <a:prstClr val="black"/>
                </a:solidFill>
              </a:rPr>
              <a:t>Показатели </a:t>
            </a:r>
            <a:r>
              <a:rPr lang="ru-RU" sz="1600" b="1" dirty="0">
                <a:solidFill>
                  <a:prstClr val="black"/>
                </a:solidFill>
              </a:rPr>
              <a:t>государственной программы </a:t>
            </a:r>
            <a:r>
              <a:rPr lang="ru-RU" sz="1600" b="1" dirty="0" smtClean="0">
                <a:solidFill>
                  <a:prstClr val="black"/>
                </a:solidFill>
              </a:rPr>
              <a:t>"Развитие </a:t>
            </a:r>
            <a:r>
              <a:rPr lang="ru-RU" sz="1600" b="1" dirty="0">
                <a:solidFill>
                  <a:prstClr val="black"/>
                </a:solidFill>
              </a:rPr>
              <a:t>рынка газомоторного топлива в Республике Татарстан " </a:t>
            </a:r>
            <a:r>
              <a:rPr lang="ru-RU" sz="1600" b="1" dirty="0" smtClean="0">
                <a:solidFill>
                  <a:prstClr val="black"/>
                </a:solidFill>
              </a:rPr>
              <a:t>(продолжение)</a:t>
            </a:r>
            <a:endParaRPr lang="ru-RU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762740"/>
              </p:ext>
            </p:extLst>
          </p:nvPr>
        </p:nvGraphicFramePr>
        <p:xfrm>
          <a:off x="542925" y="999771"/>
          <a:ext cx="8171417" cy="477012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668053"/>
                <a:gridCol w="914400"/>
                <a:gridCol w="804232"/>
                <a:gridCol w="892366"/>
                <a:gridCol w="892366"/>
              </a:tblGrid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показателя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Единица измерения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123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Экспертиза и мониторинг нарушений требований эксплуатации автотранспортных средств государственных и муниципальных учреждений на компримированном природном газе 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отчетных материалов, единиц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894">
                <a:tc gridSpan="5"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Создание условий для приоритетного использования техникой сжиженного природного газа в качестве газомоторного топлива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7509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приобретенной грузовой техники, работающей на СПГ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штук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409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переоборудованной для работы на СПГ грузовой техники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штук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78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</a:t>
                      </a:r>
                      <a:r>
                        <a:rPr lang="ru-RU" sz="10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ремоторизированной</a:t>
                      </a: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переоборудованной для работы на СПГ грузовой, сельскохозяйственной, дорожно-строительной техники в рамках пилотного проекта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штук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6079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переоборудованной для работы на СПГ сельскохозяйственной техники 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штук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1724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Снижение выбросов автотранспортными средствами вредных (загрязняющих) веществ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тыс. тонн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1724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Объем потребления СПГ (нарастающим итогом)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тыс. тонн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20,122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48,251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84,42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1724">
                <a:tc gridSpan="5"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Создание производственной и сбытовой инфраструктуры компримированного природного газа и сжиженного природного газа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1724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построенных и введенных в эксплуатацию АГНКС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штук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1724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построенных и введенных в эксплуатацию </a:t>
                      </a:r>
                      <a:r>
                        <a:rPr lang="ru-RU" sz="10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КриоАЗС</a:t>
                      </a:r>
                      <a:endParaRPr lang="ru-RU" sz="10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штук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1724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построенных и введенных в эксплуатацию заводов по производству СПГ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штук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1724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построенных бункеровок для судов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штук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1724">
                <a:tc gridSpan="5"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Популяризация и пропаганда использования в Республике Татарстан газомоторного транспорта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1724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проведенных пресс-конференций и брифингов по популяризации и пропаганде использования газомоторного транспорта на территории Республики Татарстан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штук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1724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проведенных конференций по использованию газомоторного топлива в рамках информационной поддержки и пропаганды использования автотранспортными средствами КПГ и СПГ в качестве газомоторного топлива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штук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14350" y="5993511"/>
            <a:ext cx="83690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ГП: Министерство </a:t>
            </a:r>
            <a:r>
              <a:rPr lang="ru-RU" sz="1100" b="1" i="1" dirty="0" smtClean="0">
                <a:solidFill>
                  <a:schemeClr val="accent1"/>
                </a:solidFill>
              </a:rPr>
              <a:t>промышленности и торговли Республики Татарстан</a:t>
            </a:r>
            <a:endParaRPr lang="ru-RU" sz="1100" b="1" i="1" dirty="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42925" y="6255121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100" b="1" i="1" dirty="0">
                <a:solidFill>
                  <a:schemeClr val="accent6"/>
                </a:solidFill>
              </a:rPr>
              <a:t>http://mpt.tatarstan.ru</a:t>
            </a:r>
            <a:endParaRPr lang="ru-RU" sz="1100" b="1" i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35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ЧТО ТАКОЕ БЮДЖЕТ</a:t>
            </a:r>
            <a:r>
              <a:rPr lang="ru-RU" dirty="0" smtClean="0"/>
              <a:t>?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788737"/>
              </p:ext>
            </p:extLst>
          </p:nvPr>
        </p:nvGraphicFramePr>
        <p:xfrm>
          <a:off x="715762" y="939800"/>
          <a:ext cx="8275838" cy="51900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75838"/>
              </a:tblGrid>
              <a:tr h="698499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800" b="1" u="none" strike="noStrike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ru-RU" sz="1800" b="1" u="none" strike="noStrike" dirty="0" smtClean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 Бюджет</a:t>
                      </a:r>
                      <a:r>
                        <a:rPr lang="ru-RU" sz="1800" u="none" strike="noStrike" dirty="0" smtClean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800" u="none" strike="noStrike" dirty="0">
                          <a:effectLst/>
                          <a:latin typeface="+mn-lt"/>
                        </a:rPr>
                        <a:t>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68" marR="6868" marT="6868" marB="0" anchor="b">
                    <a:solidFill>
                      <a:schemeClr val="bg1"/>
                    </a:solidFill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68" marR="6868" marT="6868" marB="0" anchor="b">
                    <a:solidFill>
                      <a:schemeClr val="bg1"/>
                    </a:solidFill>
                  </a:tcPr>
                </a:tc>
              </a:tr>
              <a:tr h="104775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800" u="none" strike="noStrike" dirty="0" smtClean="0">
                          <a:effectLst/>
                          <a:latin typeface="+mn-lt"/>
                        </a:rPr>
                        <a:t>   Федеральный </a:t>
                      </a:r>
                      <a:r>
                        <a:rPr lang="ru-RU" sz="1800" u="none" strike="noStrike" dirty="0">
                          <a:effectLst/>
                          <a:latin typeface="+mn-lt"/>
                        </a:rPr>
                        <a:t>бюджет и свод консолидированных бюджетов субъектов Российской Федерации (без учета межбюджетных трансфертов между этими бюджетами) образуют </a:t>
                      </a:r>
                      <a:r>
                        <a:rPr lang="ru-RU" sz="1800" b="1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консолидированный бюджет Российской Федерации</a:t>
                      </a:r>
                      <a:endParaRPr lang="ru-RU" sz="18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6868" marR="6868" marT="6868" marB="0" anchor="b">
                    <a:solidFill>
                      <a:schemeClr val="bg1"/>
                    </a:solidFill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68" marR="6868" marT="6868" marB="0" anchor="b">
                    <a:solidFill>
                      <a:schemeClr val="bg1"/>
                    </a:solidFill>
                  </a:tcPr>
                </a:tc>
              </a:tr>
              <a:tr h="104775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800" u="none" strike="noStrike" dirty="0" smtClean="0">
                          <a:effectLst/>
                          <a:latin typeface="+mn-lt"/>
                        </a:rPr>
                        <a:t>   Бюджет </a:t>
                      </a:r>
                      <a:r>
                        <a:rPr lang="ru-RU" sz="1800" u="none" strike="noStrike" dirty="0">
                          <a:effectLst/>
                          <a:latin typeface="+mn-lt"/>
                        </a:rPr>
                        <a:t>субъекта Российской Федерации и свод бюджетов муниципальных образований, входящих в состав субъекта Российской Федерации (без учета межбюджетных трансфертов между этими бюджетами), образуют </a:t>
                      </a:r>
                      <a:r>
                        <a:rPr lang="ru-RU" sz="1800" b="1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консолидированный бюджет субъекта Российской Федерации</a:t>
                      </a:r>
                      <a:endParaRPr lang="ru-RU" sz="18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6868" marR="6868" marT="6868" marB="0" anchor="b">
                    <a:solidFill>
                      <a:schemeClr val="bg1"/>
                    </a:solidFill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68" marR="6868" marT="6868" marB="0" anchor="b">
                    <a:solidFill>
                      <a:schemeClr val="bg1"/>
                    </a:solidFill>
                  </a:tcPr>
                </a:tc>
              </a:tr>
              <a:tr h="104775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800" u="none" strike="noStrike" dirty="0" smtClean="0">
                          <a:effectLst/>
                          <a:latin typeface="+mn-lt"/>
                        </a:rPr>
                        <a:t>   Бюджет </a:t>
                      </a:r>
                      <a:r>
                        <a:rPr lang="ru-RU" sz="1800" u="none" strike="noStrike" dirty="0">
                          <a:effectLst/>
                          <a:latin typeface="+mn-lt"/>
                        </a:rPr>
                        <a:t>муниципального района (районный бюджет) и свод бюджетов городских и сельских поселений, входящих в состав муниципального района (без учета межбюджетных трансфертов между этими бюджетами), образуют </a:t>
                      </a:r>
                      <a:r>
                        <a:rPr lang="ru-RU" sz="1800" b="1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консолидированный бюджет муниципального района</a:t>
                      </a:r>
                      <a:endParaRPr lang="ru-RU" sz="18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6868" marR="6868" marT="6868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322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225123" y="1383112"/>
            <a:ext cx="434737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Цели:</a:t>
            </a:r>
            <a:r>
              <a:rPr lang="ru-RU" altLang="ru-RU" sz="1400" dirty="0" smtClean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</a:p>
          <a:p>
            <a:pPr indent="0" algn="just"/>
            <a:r>
              <a:rPr lang="ru-RU" sz="1400" dirty="0">
                <a:solidFill>
                  <a:prstClr val="black"/>
                </a:solidFill>
              </a:rPr>
              <a:t>п</a:t>
            </a:r>
            <a:r>
              <a:rPr lang="ru-RU" sz="1400" dirty="0" smtClean="0"/>
              <a:t>овышение </a:t>
            </a:r>
            <a:r>
              <a:rPr lang="ru-RU" sz="1400" dirty="0"/>
              <a:t>эффективности государственного управления в сфере юстиции в пределах полномочий Республики </a:t>
            </a:r>
            <a:r>
              <a:rPr lang="ru-RU" sz="1400" dirty="0" smtClean="0"/>
              <a:t>Татарстан;</a:t>
            </a:r>
          </a:p>
          <a:p>
            <a:pPr indent="0" algn="just"/>
            <a:r>
              <a:rPr lang="ru-RU" sz="1400" dirty="0"/>
              <a:t>р</a:t>
            </a:r>
            <a:r>
              <a:rPr lang="ru-RU" sz="1400" dirty="0" smtClean="0"/>
              <a:t>азвитие </a:t>
            </a:r>
            <a:r>
              <a:rPr lang="ru-RU" sz="1400" dirty="0"/>
              <a:t>и укрепление института мировой юстиции в Республике Татарстан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28648" y="26142"/>
            <a:ext cx="7943850" cy="7150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2</a:t>
            </a:r>
            <a:r>
              <a:rPr lang="en-US" alt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2</a:t>
            </a: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. Государственная  </a:t>
            </a:r>
            <a:r>
              <a:rPr lang="ru-RU" altLang="ru-RU" b="1" dirty="0">
                <a:solidFill>
                  <a:prstClr val="black"/>
                </a:solidFill>
                <a:ea typeface="Calibri" panose="020F0502020204030204" pitchFamily="34" charset="0"/>
              </a:rPr>
              <a:t>программа</a:t>
            </a:r>
            <a:endParaRPr lang="ru-RU" altLang="ru-RU" dirty="0">
              <a:solidFill>
                <a:prstClr val="black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"Развитие </a:t>
            </a:r>
            <a:r>
              <a:rPr lang="ru-RU" altLang="ru-RU" b="1" dirty="0">
                <a:solidFill>
                  <a:prstClr val="black"/>
                </a:solidFill>
                <a:ea typeface="Calibri" panose="020F0502020204030204" pitchFamily="34" charset="0"/>
              </a:rPr>
              <a:t>юстиции в Республике </a:t>
            </a: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Татарстан"</a:t>
            </a:r>
            <a:endParaRPr lang="ru-RU" altLang="ru-RU" b="1" dirty="0">
              <a:solidFill>
                <a:prstClr val="black"/>
              </a:solidFill>
              <a:ea typeface="Calibri" panose="020F0502020204030204" pitchFamily="34" charset="0"/>
            </a:endParaRPr>
          </a:p>
        </p:txBody>
      </p:sp>
      <p:pic>
        <p:nvPicPr>
          <p:cNvPr id="116738" name="Picture 2" descr="http://www.diapazon.kz/files/post/images/2013-06/normal/7p73DYP6yq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8" y="1103442"/>
            <a:ext cx="3386059" cy="194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3695400"/>
              </p:ext>
            </p:extLst>
          </p:nvPr>
        </p:nvGraphicFramePr>
        <p:xfrm>
          <a:off x="749228" y="3384414"/>
          <a:ext cx="8058464" cy="8658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99367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01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73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960 901,1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1 004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093,5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852 007,7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874 107,3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897 588,7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93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163958"/>
              </p:ext>
            </p:extLst>
          </p:nvPr>
        </p:nvGraphicFramePr>
        <p:xfrm>
          <a:off x="628648" y="1078301"/>
          <a:ext cx="8041627" cy="476919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604364"/>
                <a:gridCol w="837282"/>
                <a:gridCol w="892366"/>
                <a:gridCol w="837282"/>
                <a:gridCol w="870333"/>
              </a:tblGrid>
              <a:tr h="3635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показателя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Единица измерения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1682">
                <a:tc gridSpan="5"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Повышение эффективности государственного управления в сфере юстиции в пределах полномочий Республики Татарстан</a:t>
                      </a: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36713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проектов законов Республики Татарстан, предусмотренных планом законопроектной деятельности Кабинета Министров Республики Татарстан на соответствующий год, внесенных в Кабинет Министров Республики Татарстан в установленный срок, в общем числе проектов законов Республики Татарстан, предусмотренных планом законопроектной деятельности Кабинета Министров Республики Татарстан на соответствующий год</a:t>
                      </a: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709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нормативных правовых актов республиканских органов исполнительной власти, государственная регистрация которых осуществлена в установленный срок, от общего числа нормативных правовых актов, представленных на государственную регистрацию</a:t>
                      </a: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0551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финансовых средств, предоставленных бюджетам муниципальных районов в соответствии с распределением субвенций бюджетам муниципальных районов на реализацию государственных полномочий по сбору информации от поселений, входящих в муниципальный район, необходимой для ведения регистра муниципальных нормативных правовых актов Республики Татарстан, утвержденных Законом Республики Татарстан о бюджете Республики Татарстан на очередной финансовый год</a:t>
                      </a: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0551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разработанных проектов нормативных правовых актов и прошедших правовую и антикоррупционную экспертизу проектов нормативных правовых актов в сфере организации местного самоуправления от количества поступивших обращений органов местного самоуправления и поручений</a:t>
                      </a: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628648" y="213447"/>
            <a:ext cx="7857326" cy="71508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Показатели </a:t>
            </a:r>
            <a:r>
              <a:rPr lang="ru-RU" altLang="ru-RU" b="1" dirty="0">
                <a:solidFill>
                  <a:prstClr val="black"/>
                </a:solidFill>
                <a:ea typeface="Calibri" panose="020F0502020204030204" pitchFamily="34" charset="0"/>
              </a:rPr>
              <a:t>государственной программы </a:t>
            </a: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b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</a:b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"Развитие </a:t>
            </a:r>
            <a:r>
              <a:rPr lang="ru-RU" altLang="ru-RU" b="1" dirty="0">
                <a:solidFill>
                  <a:prstClr val="black"/>
                </a:solidFill>
                <a:ea typeface="Calibri" panose="020F0502020204030204" pitchFamily="34" charset="0"/>
              </a:rPr>
              <a:t>юстиции в Республике </a:t>
            </a: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Татарстан"</a:t>
            </a:r>
            <a:endParaRPr lang="ru-RU" altLang="ru-RU" b="1" dirty="0">
              <a:solidFill>
                <a:prstClr val="black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40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6869942"/>
              </p:ext>
            </p:extLst>
          </p:nvPr>
        </p:nvGraphicFramePr>
        <p:xfrm>
          <a:off x="628648" y="1078301"/>
          <a:ext cx="8041627" cy="505145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604364"/>
                <a:gridCol w="837282"/>
                <a:gridCol w="892366"/>
                <a:gridCol w="837282"/>
                <a:gridCol w="870333"/>
              </a:tblGrid>
              <a:tr h="3635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показателя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Единица измерения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36713">
                <a:tc>
                  <a:txBody>
                    <a:bodyPr/>
                    <a:lstStyle/>
                    <a:p>
                      <a:pPr algn="just"/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Обеспечение участия сотрудников Министерства юстиции Республики</a:t>
                      </a:r>
                    </a:p>
                    <a:p>
                      <a:pPr algn="just"/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Татарстан в мероприятиях по обучению должностных лиц, специалистов юридических служб и иных специалистов органов местного самоуправления, процентов от количества поступивших обращений органов местного самоуправления и поручений</a:t>
                      </a: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7091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внесенных в срок изменений в Реестр административно-территориальных единиц и населенных пунктов в Республике Татарстан от общего количества поступивших законов Республики Татарстан, постановлений Государственного Совета Республики Татарстан, принятых в соответствии с Законом Республики Татарстан "Об административно-территориальном устройстве Республики Татарстан", правовых актов федеральных органов государственной власти, принятых в соответствии с законодательством Российской Федерации о наименованиях географических объектов</a:t>
                      </a: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0551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рассмотренных в срок уведомлений о проведении публичных мероприятий на территории нескольких муниципальных районов, городских округов от общего количества поступивших уведомлений о проведении публичных мероприятий на территории нескольких муниципальных районов, городских округов</a:t>
                      </a: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0551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заседаний Межведомственного координационного комитета по правовым вопросам, обеспеченных организационно-технической и информационно-аналитической поддержкой, от общего количества проведенных заседаний</a:t>
                      </a: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6308">
                <a:tc gridSpan="5"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Развитие и укрепление института мировой юстиции в Республике Татарстан</a:t>
                      </a: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0551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судебных участков мировых судей, обеспеченных настройкой обновлений специального программного обеспечения, его технической поддержкой и обучением пользователей</a:t>
                      </a: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0551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судебных участков мировых судей, на которых обеспечено функционирование программно-технических средств и локальных сетей</a:t>
                      </a: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628648" y="213447"/>
            <a:ext cx="7857326" cy="71508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Показатели </a:t>
            </a:r>
            <a:r>
              <a:rPr lang="ru-RU" altLang="ru-RU" b="1" dirty="0">
                <a:solidFill>
                  <a:prstClr val="black"/>
                </a:solidFill>
                <a:ea typeface="Calibri" panose="020F0502020204030204" pitchFamily="34" charset="0"/>
              </a:rPr>
              <a:t>государственной программы </a:t>
            </a: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b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</a:b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"Развитие </a:t>
            </a:r>
            <a:r>
              <a:rPr lang="ru-RU" altLang="ru-RU" b="1" dirty="0">
                <a:solidFill>
                  <a:prstClr val="black"/>
                </a:solidFill>
                <a:ea typeface="Calibri" panose="020F0502020204030204" pitchFamily="34" charset="0"/>
              </a:rPr>
              <a:t>юстиции в Республике </a:t>
            </a: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Татарстан" (продолжение)</a:t>
            </a:r>
            <a:endParaRPr lang="ru-RU" altLang="ru-RU" b="1" dirty="0">
              <a:solidFill>
                <a:prstClr val="black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94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548530"/>
              </p:ext>
            </p:extLst>
          </p:nvPr>
        </p:nvGraphicFramePr>
        <p:xfrm>
          <a:off x="628648" y="1078301"/>
          <a:ext cx="8041627" cy="161356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604364"/>
                <a:gridCol w="837282"/>
                <a:gridCol w="892366"/>
                <a:gridCol w="837282"/>
                <a:gridCol w="870333"/>
              </a:tblGrid>
              <a:tr h="3635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показателя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Единица измерения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7952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судебных участков мировых судей, обеспеченных компьютерной, организационной техникой по установленным нормам, процентов от плана закупок</a:t>
                      </a: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7091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судебных участков мировых судей, обеспеченных материально-техническими средствами и материальными запасами по установленным нормам, процентов от плана закупок</a:t>
                      </a: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0551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мировых судей, прошедших переподготовку, от количества вновь назначенных мировых судей</a:t>
                      </a: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628648" y="213447"/>
            <a:ext cx="7857326" cy="71508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Показатели </a:t>
            </a:r>
            <a:r>
              <a:rPr lang="ru-RU" altLang="ru-RU" b="1" dirty="0">
                <a:solidFill>
                  <a:prstClr val="black"/>
                </a:solidFill>
                <a:ea typeface="Calibri" panose="020F0502020204030204" pitchFamily="34" charset="0"/>
              </a:rPr>
              <a:t>государственной программы </a:t>
            </a: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b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</a:b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"Развитие </a:t>
            </a:r>
            <a:r>
              <a:rPr lang="ru-RU" altLang="ru-RU" b="1" dirty="0">
                <a:solidFill>
                  <a:prstClr val="black"/>
                </a:solidFill>
                <a:ea typeface="Calibri" panose="020F0502020204030204" pitchFamily="34" charset="0"/>
              </a:rPr>
              <a:t>юстиции в Республике </a:t>
            </a: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Татарстан" (окончание)</a:t>
            </a:r>
            <a:endParaRPr lang="ru-RU" altLang="ru-RU" b="1" dirty="0">
              <a:solidFill>
                <a:prstClr val="black"/>
              </a:solidFill>
              <a:ea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4824" y="5758499"/>
            <a:ext cx="83690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ГП: Министерство </a:t>
            </a:r>
            <a:r>
              <a:rPr lang="ru-RU" sz="1100" b="1" i="1" dirty="0" smtClean="0">
                <a:solidFill>
                  <a:schemeClr val="accent1"/>
                </a:solidFill>
              </a:rPr>
              <a:t>юстиции Республики </a:t>
            </a:r>
            <a:r>
              <a:rPr lang="ru-RU" sz="1100" b="1" i="1" dirty="0">
                <a:solidFill>
                  <a:schemeClr val="accent1"/>
                </a:solidFill>
              </a:rPr>
              <a:t>Татарстан</a:t>
            </a:r>
            <a:endParaRPr lang="ru-RU" sz="1100" b="1" i="1" dirty="0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pPr fontAlgn="ctr"/>
            <a:endParaRPr lang="ru-RU" sz="1100" b="1" i="1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504824" y="6058029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ru-RU" sz="1100" b="1" i="1" dirty="0">
                <a:solidFill>
                  <a:schemeClr val="accent6"/>
                </a:solidFill>
              </a:rPr>
              <a:t>http://</a:t>
            </a:r>
            <a:r>
              <a:rPr lang="en-US" sz="1100" b="1" i="1" dirty="0">
                <a:solidFill>
                  <a:schemeClr val="accent6"/>
                </a:solidFill>
              </a:rPr>
              <a:t>minjust.tatarstan.ru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12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574747"/>
          </a:xfrm>
        </p:spPr>
        <p:txBody>
          <a:bodyPr>
            <a:noAutofit/>
          </a:bodyPr>
          <a:lstStyle/>
          <a:p>
            <a:pPr algn="l"/>
            <a:r>
              <a:rPr lang="ru-RU" sz="1400" dirty="0">
                <a:latin typeface="+mn-lt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71964" y="1297948"/>
            <a:ext cx="451551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/>
              <a:t>Цель</a:t>
            </a:r>
            <a:r>
              <a:rPr lang="ru-RU" sz="1600" dirty="0"/>
              <a:t>: </a:t>
            </a:r>
            <a:r>
              <a:rPr lang="ru-RU" sz="1600" dirty="0" smtClean="0"/>
              <a:t>формирование </a:t>
            </a:r>
            <a:r>
              <a:rPr lang="ru-RU" sz="1600" dirty="0"/>
              <a:t>эффективной системы управления энергосбережением и повышение энергетической эффективности в Республике Татарстан при неуклонном повышении качества жизни, конкурентоспособности выпускаемой продукции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8625" y="455613"/>
            <a:ext cx="7943850" cy="50141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600" b="1" dirty="0" smtClean="0">
                <a:solidFill>
                  <a:prstClr val="black"/>
                </a:solidFill>
              </a:rPr>
              <a:t>2</a:t>
            </a:r>
            <a:r>
              <a:rPr lang="en-US" sz="1600" b="1" dirty="0" smtClean="0">
                <a:solidFill>
                  <a:prstClr val="black"/>
                </a:solidFill>
              </a:rPr>
              <a:t>3</a:t>
            </a:r>
            <a:r>
              <a:rPr lang="ru-RU" sz="1600" b="1" dirty="0" smtClean="0">
                <a:solidFill>
                  <a:prstClr val="black"/>
                </a:solidFill>
              </a:rPr>
              <a:t>. </a:t>
            </a:r>
            <a:r>
              <a:rPr lang="ru-RU" sz="1600" b="1" dirty="0">
                <a:solidFill>
                  <a:prstClr val="black"/>
                </a:solidFill>
              </a:rPr>
              <a:t>Государственная программа "</a:t>
            </a:r>
            <a:r>
              <a:rPr lang="ru-RU" sz="1600" b="1" dirty="0" err="1">
                <a:solidFill>
                  <a:prstClr val="black"/>
                </a:solidFill>
              </a:rPr>
              <a:t>Энергоресурсоэффективность</a:t>
            </a:r>
            <a:r>
              <a:rPr lang="ru-RU" sz="1600" b="1" dirty="0">
                <a:solidFill>
                  <a:prstClr val="black"/>
                </a:solidFill>
              </a:rPr>
              <a:t> в Республике Татарстан"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50" y="1266091"/>
            <a:ext cx="3243814" cy="2372039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0481220"/>
              </p:ext>
            </p:extLst>
          </p:nvPr>
        </p:nvGraphicFramePr>
        <p:xfrm>
          <a:off x="628150" y="3801298"/>
          <a:ext cx="8058465" cy="8471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671111"/>
                <a:gridCol w="1671111"/>
              </a:tblGrid>
              <a:tr h="253970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19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39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17 581,1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На 2023 – 2026 годы средства в бюджете Республики Татарстан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не предусмотрены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1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919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574747"/>
          </a:xfrm>
        </p:spPr>
        <p:txBody>
          <a:bodyPr>
            <a:noAutofit/>
          </a:bodyPr>
          <a:lstStyle/>
          <a:p>
            <a:pPr algn="l"/>
            <a:r>
              <a:rPr lang="ru-RU" sz="1400" dirty="0">
                <a:latin typeface="+mn-lt"/>
              </a:rPr>
              <a:t>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14350" y="46038"/>
            <a:ext cx="7943850" cy="50141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400" b="1" dirty="0" smtClean="0">
                <a:solidFill>
                  <a:prstClr val="black"/>
                </a:solidFill>
              </a:rPr>
              <a:t>Показатели государственной программы </a:t>
            </a:r>
            <a:r>
              <a:rPr lang="ru-RU" sz="1400" b="1" dirty="0">
                <a:solidFill>
                  <a:prstClr val="black"/>
                </a:solidFill>
              </a:rPr>
              <a:t>"</a:t>
            </a:r>
            <a:r>
              <a:rPr lang="ru-RU" sz="1400" b="1" dirty="0" err="1">
                <a:solidFill>
                  <a:prstClr val="black"/>
                </a:solidFill>
              </a:rPr>
              <a:t>Энергоресурсоэффективность</a:t>
            </a:r>
            <a:r>
              <a:rPr lang="ru-RU" sz="1400" b="1" dirty="0">
                <a:solidFill>
                  <a:prstClr val="black"/>
                </a:solidFill>
              </a:rPr>
              <a:t> в Республике Татарстан"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200268"/>
              </p:ext>
            </p:extLst>
          </p:nvPr>
        </p:nvGraphicFramePr>
        <p:xfrm>
          <a:off x="514350" y="923925"/>
          <a:ext cx="8343211" cy="93495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170354"/>
                <a:gridCol w="851344"/>
                <a:gridCol w="812203"/>
                <a:gridCol w="661012"/>
                <a:gridCol w="848298"/>
              </a:tblGrid>
              <a:tr h="2363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 показателя</a:t>
                      </a:r>
                      <a:endParaRPr lang="ru-RU" sz="10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Единица измерения </a:t>
                      </a:r>
                      <a:endParaRPr lang="ru-RU" sz="10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2024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(прогноз)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2025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(прогноз)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2026 год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gridSpan="5">
                  <a:txBody>
                    <a:bodyPr/>
                    <a:lstStyle/>
                    <a:p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Формирование эффективной системы управления энергосбережением и повышение энергетической эффективности в Республике Татарстан при неуклонном повышении качества жизни, конкурентоспособности выпускаемой продукции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Энергоемкость валового регионального продукта Республики Татарстан для сопоставимых условий (в ценах 2007 года)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т.у.т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./млн рублей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21,04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20,56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Объект 2"/>
          <p:cNvSpPr txBox="1">
            <a:spLocks/>
          </p:cNvSpPr>
          <p:nvPr/>
        </p:nvSpPr>
        <p:spPr>
          <a:xfrm>
            <a:off x="682398" y="6366334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100" b="1" i="1" dirty="0">
                <a:solidFill>
                  <a:schemeClr val="accent6"/>
                </a:solidFill>
              </a:rPr>
              <a:t>http://</a:t>
            </a:r>
            <a:r>
              <a:rPr lang="en-US" sz="1100" b="1" i="1" dirty="0" smtClean="0">
                <a:solidFill>
                  <a:schemeClr val="accent6"/>
                </a:solidFill>
              </a:rPr>
              <a:t>mpt.tatarstan.ru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8955" y="5996206"/>
            <a:ext cx="87344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</a:t>
            </a:r>
            <a:r>
              <a:rPr lang="ru-RU" sz="1100" b="1" i="1" dirty="0" smtClean="0">
                <a:solidFill>
                  <a:schemeClr val="accent1"/>
                </a:solidFill>
              </a:rPr>
              <a:t>ГП:</a:t>
            </a:r>
            <a:r>
              <a:rPr lang="en-US" sz="1100" b="1" i="1" dirty="0" smtClean="0">
                <a:solidFill>
                  <a:schemeClr val="accent1"/>
                </a:solidFill>
              </a:rPr>
              <a:t> </a:t>
            </a:r>
            <a:r>
              <a:rPr lang="ru-RU" sz="1100" b="1" i="1" dirty="0">
                <a:solidFill>
                  <a:schemeClr val="accent1"/>
                </a:solidFill>
              </a:rPr>
              <a:t>Министерство </a:t>
            </a:r>
            <a:r>
              <a:rPr lang="ru-RU" sz="1100" b="1" i="1" dirty="0" smtClean="0">
                <a:solidFill>
                  <a:schemeClr val="accent1"/>
                </a:solidFill>
              </a:rPr>
              <a:t>промышленности и торговли Республики </a:t>
            </a:r>
            <a:r>
              <a:rPr lang="ru-RU" sz="1100" b="1" i="1" dirty="0">
                <a:solidFill>
                  <a:schemeClr val="accent1"/>
                </a:solidFill>
              </a:rPr>
              <a:t>Татарстан</a:t>
            </a:r>
          </a:p>
        </p:txBody>
      </p:sp>
    </p:spTree>
    <p:extLst>
      <p:ext uri="{BB962C8B-B14F-4D97-AF65-F5344CB8AC3E}">
        <p14:creationId xmlns:p14="http://schemas.microsoft.com/office/powerpoint/2010/main" val="30092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940655" y="1167843"/>
            <a:ext cx="444746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33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sz="14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Цель: </a:t>
            </a:r>
            <a:r>
              <a:rPr lang="ru-RU" altLang="ru-RU" sz="14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</a:t>
            </a:r>
            <a:r>
              <a:rPr lang="ru-RU" sz="1400" dirty="0" smtClean="0"/>
              <a:t>овышение </a:t>
            </a:r>
            <a:r>
              <a:rPr lang="ru-RU" sz="1400" dirty="0"/>
              <a:t>конкурентоспособности туристского комплекса Республики Татарстан на российском и международном туристских рынках на базе эффективного использования развивающейся инфраструктуры туризма, а также культурно-исторического, природного потенциала, потенциала событийного туризма республики и развития индустрии </a:t>
            </a:r>
            <a:r>
              <a:rPr lang="ru-RU" sz="1400" dirty="0" smtClean="0"/>
              <a:t>гостеприимства.</a:t>
            </a:r>
            <a:endParaRPr lang="ru-RU" sz="14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2772" y="166154"/>
            <a:ext cx="7943850" cy="6469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2</a:t>
            </a:r>
            <a:r>
              <a:rPr lang="en-US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4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. Государственная программа </a:t>
            </a:r>
            <a:b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</a:b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"Развитие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сферы туризма и гостеприимства в Республике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 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765" y="958227"/>
            <a:ext cx="3154997" cy="2350577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085988"/>
              </p:ext>
            </p:extLst>
          </p:nvPr>
        </p:nvGraphicFramePr>
        <p:xfrm>
          <a:off x="717765" y="3389758"/>
          <a:ext cx="7990191" cy="5147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8762"/>
                <a:gridCol w="1558762"/>
                <a:gridCol w="1558762"/>
                <a:gridCol w="1558762"/>
                <a:gridCol w="1755143"/>
              </a:tblGrid>
              <a:tr h="0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Объем финансирования государственной программы (</a:t>
                      </a:r>
                      <a:r>
                        <a:rPr lang="ru-RU" sz="11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тыс.рублей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 (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 (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645 527,2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913 001,5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394 731,2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104 094,9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105 111,0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881608"/>
              </p:ext>
            </p:extLst>
          </p:nvPr>
        </p:nvGraphicFramePr>
        <p:xfrm>
          <a:off x="628878" y="4695395"/>
          <a:ext cx="8101570" cy="115538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752442"/>
                <a:gridCol w="848299"/>
                <a:gridCol w="837282"/>
                <a:gridCol w="804232"/>
                <a:gridCol w="859315"/>
              </a:tblGrid>
              <a:tr h="2638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5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 </a:t>
                      </a:r>
                      <a:r>
                        <a:rPr lang="ru-RU" sz="95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показатели</a:t>
                      </a:r>
                      <a:r>
                        <a:rPr lang="ru-RU" sz="95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я</a:t>
                      </a:r>
                      <a:endParaRPr lang="ru-RU" sz="95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Единица измерения </a:t>
                      </a:r>
                      <a:endParaRPr lang="ru-RU" sz="95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5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2024 год </a:t>
                      </a:r>
                      <a:r>
                        <a:rPr lang="ru-RU" sz="95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5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2025 </a:t>
                      </a:r>
                      <a:r>
                        <a:rPr lang="ru-RU" sz="95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5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2026 </a:t>
                      </a:r>
                      <a:r>
                        <a:rPr lang="ru-RU" sz="95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7062">
                <a:tc gridSpan="5">
                  <a:txBody>
                    <a:bodyPr/>
                    <a:lstStyle/>
                    <a:p>
                      <a:r>
                        <a:rPr lang="ru-RU" sz="95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Повышение конкурентоспособности туристского комплекса Республики Татарстан на российском и международном туристских рынках на базе эффективного использования развивающейся инфраструктуры туризма, а также культурно-исторического, природного потенциала, потенциала событийного туризма республики и развития индустрии гостеприимства</a:t>
                      </a:r>
                    </a:p>
                  </a:txBody>
                  <a:tcPr marL="68580" marR="68580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i="0" dirty="0">
                        <a:solidFill>
                          <a:srgbClr val="FFC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i="0" dirty="0">
                        <a:solidFill>
                          <a:srgbClr val="FFC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i="0" dirty="0">
                        <a:solidFill>
                          <a:srgbClr val="FFC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i="0" dirty="0">
                        <a:solidFill>
                          <a:srgbClr val="FFC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658">
                <a:tc>
                  <a:txBody>
                    <a:bodyPr/>
                    <a:lstStyle/>
                    <a:p>
                      <a:r>
                        <a:rPr lang="ru-RU" sz="95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Объем туристского потока в Республику Татарстан</a:t>
                      </a:r>
                    </a:p>
                  </a:txBody>
                  <a:tcPr marL="68580" marR="68580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ru-RU" sz="9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тыс. человек </a:t>
                      </a:r>
                      <a:endParaRPr lang="ru-RU" sz="950" i="0" dirty="0">
                        <a:solidFill>
                          <a:srgbClr val="FFC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ru-RU" sz="9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4 391,1 </a:t>
                      </a:r>
                      <a:endParaRPr lang="ru-RU" sz="950" i="0" dirty="0">
                        <a:solidFill>
                          <a:srgbClr val="FFC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ru-RU" sz="9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4 654,5 </a:t>
                      </a:r>
                      <a:endParaRPr lang="ru-RU" sz="950" i="0" dirty="0">
                        <a:solidFill>
                          <a:srgbClr val="FFC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ru-RU" sz="9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4 933,7 </a:t>
                      </a:r>
                      <a:endParaRPr lang="ru-RU" sz="950" i="0" dirty="0">
                        <a:solidFill>
                          <a:srgbClr val="FFC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06386" y="6055171"/>
            <a:ext cx="87344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</a:t>
            </a:r>
            <a:r>
              <a:rPr lang="ru-RU" sz="1100" b="1" i="1" dirty="0" smtClean="0">
                <a:solidFill>
                  <a:schemeClr val="accent1"/>
                </a:solidFill>
              </a:rPr>
              <a:t>ГП:</a:t>
            </a:r>
            <a:r>
              <a:rPr lang="en-US" sz="1100" b="1" i="1" dirty="0" smtClean="0">
                <a:solidFill>
                  <a:schemeClr val="accent1"/>
                </a:solidFill>
              </a:rPr>
              <a:t> </a:t>
            </a:r>
            <a:r>
              <a:rPr lang="ru-RU" sz="1100" b="1" i="1" dirty="0" smtClean="0">
                <a:solidFill>
                  <a:schemeClr val="accent1"/>
                </a:solidFill>
              </a:rPr>
              <a:t>Государственный комитет Республики Татарстан по туризму</a:t>
            </a:r>
            <a:endParaRPr lang="ru-RU" sz="1100" b="1" i="1" dirty="0">
              <a:solidFill>
                <a:schemeClr val="accent1"/>
              </a:solidFill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529998" y="6316781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100" b="1" i="1" dirty="0">
                <a:solidFill>
                  <a:schemeClr val="accent6"/>
                </a:solidFill>
              </a:rPr>
              <a:t>http</a:t>
            </a:r>
            <a:r>
              <a:rPr lang="en-US" sz="1100" b="1" i="1" dirty="0" smtClean="0">
                <a:solidFill>
                  <a:schemeClr val="accent6"/>
                </a:solidFill>
              </a:rPr>
              <a:t>://tourism.tatarstan.ru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84197" y="4247861"/>
            <a:ext cx="7857326" cy="37457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Показатели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</a:rPr>
              <a:t>государственной программы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endParaRPr lang="ru-RU" altLang="ru-RU" sz="1600" b="1" dirty="0">
              <a:solidFill>
                <a:prstClr val="black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09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150924" y="1541379"/>
            <a:ext cx="454791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Цель: </a:t>
            </a:r>
            <a:r>
              <a:rPr lang="ru-RU" altLang="ru-RU" sz="1600" dirty="0">
                <a:solidFill>
                  <a:prstClr val="black"/>
                </a:solidFill>
                <a:ea typeface="Calibri" panose="020F0502020204030204" pitchFamily="34" charset="0"/>
              </a:rPr>
              <a:t>в</a:t>
            </a:r>
            <a:r>
              <a:rPr lang="ru-RU" sz="1600" dirty="0" smtClean="0"/>
              <a:t>ыявление </a:t>
            </a:r>
            <a:r>
              <a:rPr lang="ru-RU" sz="1600" dirty="0"/>
              <a:t>и устранение причин коррупции (профилактика коррупции), создание условий, препятствующих коррупции, формирование в обществе нетерпимого отношения к </a:t>
            </a:r>
            <a:r>
              <a:rPr lang="ru-RU" sz="1600" dirty="0" smtClean="0"/>
              <a:t>коррупции.</a:t>
            </a:r>
            <a:endParaRPr lang="ru-RU" sz="16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2775" y="213494"/>
            <a:ext cx="7943850" cy="6469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2</a:t>
            </a:r>
            <a:r>
              <a:rPr lang="en-US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5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.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</a:rPr>
              <a:t>Государственная  программа</a:t>
            </a:r>
            <a:endParaRPr lang="ru-RU" altLang="ru-RU" sz="700" dirty="0">
              <a:solidFill>
                <a:prstClr val="black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"Реализация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</a:rPr>
              <a:t>антикоррупционной политики Республики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Татарстан"</a:t>
            </a:r>
            <a:endParaRPr lang="ru-RU" altLang="ru-RU" sz="700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75" y="1226788"/>
            <a:ext cx="3333750" cy="1952625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688468"/>
              </p:ext>
            </p:extLst>
          </p:nvPr>
        </p:nvGraphicFramePr>
        <p:xfrm>
          <a:off x="612775" y="3642360"/>
          <a:ext cx="8086062" cy="7402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7465"/>
                <a:gridCol w="1577465"/>
                <a:gridCol w="1577465"/>
                <a:gridCol w="1577465"/>
                <a:gridCol w="1776202"/>
              </a:tblGrid>
              <a:tr h="0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r>
                        <a:rPr lang="ru-RU" sz="1100" b="1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87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8 449,1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7 059,6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8 837,1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8 837,1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8 837,1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1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4340567"/>
              </p:ext>
            </p:extLst>
          </p:nvPr>
        </p:nvGraphicFramePr>
        <p:xfrm>
          <a:off x="612775" y="1034863"/>
          <a:ext cx="8096456" cy="351176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648177"/>
                <a:gridCol w="947451"/>
                <a:gridCol w="837282"/>
                <a:gridCol w="782197"/>
                <a:gridCol w="881349"/>
              </a:tblGrid>
              <a:tr h="4031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показателя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Единица измерения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4556">
                <a:tc gridSpan="5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Выявление и устранение причин коррупции (профилактика коррупции)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5415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органов государственной власти Республики Татарстан и органов местного самоуправления, в которых приняты организационные и правовые меры противодействия коррупции, в том числе внутренний контроль и антикоррупционный механизм в кадровой политике</a:t>
                      </a: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6248">
                <a:tc gridSpan="5">
                  <a:txBody>
                    <a:bodyPr/>
                    <a:lstStyle/>
                    <a:p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Создание условий, препятствующих коррупции 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1557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законодательных и иных нормативных правовых актов, а также проектов нормативных правовых актов, подвергнутых антикоррупционной экспертизе</a:t>
                      </a: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1557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государственных гражданских служащих Республики Татарстан, муниципальных служащих в Республике Татарстан, с которыми проведены антикоррупционные мероприятия</a:t>
                      </a: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4207">
                <a:tc gridSpan="5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Формирование в обществе нетерпимого отношения к коррупции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1557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граждан из числа попавших в коррупционную ситуацию, которые отказались вступать в коррупционную сделку (по результатам социологического исследования, проводимого Министерством экономики Республики Татарстан)</a:t>
                      </a: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процентов </a:t>
                      </a: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53,3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53,5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53,7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612775" y="126267"/>
            <a:ext cx="794385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Показатели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государственной программы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"Реализация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</a:rPr>
              <a:t>антикоррупционной политики Республики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Татарстан"</a:t>
            </a:r>
            <a:endParaRPr lang="ru-RU" altLang="ru-RU" sz="700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3194" y="5755232"/>
            <a:ext cx="87344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</a:t>
            </a:r>
            <a:r>
              <a:rPr lang="ru-RU" sz="1100" b="1" i="1" dirty="0" smtClean="0">
                <a:solidFill>
                  <a:schemeClr val="accent1"/>
                </a:solidFill>
              </a:rPr>
              <a:t>ГП:</a:t>
            </a:r>
            <a:r>
              <a:rPr lang="en-US" sz="1100" b="1" i="1" dirty="0" smtClean="0">
                <a:solidFill>
                  <a:schemeClr val="accent1"/>
                </a:solidFill>
              </a:rPr>
              <a:t> </a:t>
            </a:r>
            <a:r>
              <a:rPr lang="ru-RU" sz="1100" b="1" i="1" dirty="0" smtClean="0">
                <a:solidFill>
                  <a:schemeClr val="accent1"/>
                </a:solidFill>
              </a:rPr>
              <a:t>Министерство юстиции Республики Татарстан</a:t>
            </a:r>
            <a:endParaRPr lang="ru-RU" sz="1100" b="1" i="1" dirty="0">
              <a:solidFill>
                <a:schemeClr val="accent1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29998" y="6016842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100" b="1" i="1" dirty="0">
                <a:solidFill>
                  <a:schemeClr val="accent6"/>
                </a:solidFill>
              </a:rPr>
              <a:t>minjust.tatarstan.ru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77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589163" y="1977378"/>
            <a:ext cx="489761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Цель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: </a:t>
            </a:r>
            <a:r>
              <a:rPr lang="ru-RU" sz="1600" dirty="0" smtClean="0"/>
              <a:t>совершенствование </a:t>
            </a:r>
            <a:r>
              <a:rPr lang="ru-RU" sz="1600" dirty="0"/>
              <a:t>системы выявления, поддержки и развития способностей и талантов у детей и молодежи в интересах инновационного развития Республики Татарстан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42925" y="84710"/>
            <a:ext cx="7943850" cy="6469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600" b="1" dirty="0" smtClean="0">
                <a:solidFill>
                  <a:prstClr val="black"/>
                </a:solidFill>
              </a:rPr>
              <a:t>2</a:t>
            </a:r>
            <a:r>
              <a:rPr lang="en-US" sz="1600" b="1" dirty="0" smtClean="0">
                <a:solidFill>
                  <a:prstClr val="black"/>
                </a:solidFill>
              </a:rPr>
              <a:t>6</a:t>
            </a:r>
            <a:r>
              <a:rPr lang="ru-RU" sz="1600" b="1" dirty="0" smtClean="0">
                <a:solidFill>
                  <a:prstClr val="black"/>
                </a:solidFill>
              </a:rPr>
              <a:t>. Государственная </a:t>
            </a:r>
            <a:r>
              <a:rPr lang="ru-RU" sz="1600" b="1" dirty="0">
                <a:solidFill>
                  <a:prstClr val="black"/>
                </a:solidFill>
              </a:rPr>
              <a:t>программа </a:t>
            </a:r>
            <a:r>
              <a:rPr lang="ru-RU" sz="1600" b="1" dirty="0" smtClean="0">
                <a:solidFill>
                  <a:prstClr val="black"/>
                </a:solidFill>
              </a:rPr>
              <a:t>"Стратегическое </a:t>
            </a:r>
            <a:r>
              <a:rPr lang="ru-RU" sz="1600" b="1" dirty="0">
                <a:solidFill>
                  <a:prstClr val="black"/>
                </a:solidFill>
              </a:rPr>
              <a:t>управление талантами в Республике </a:t>
            </a:r>
            <a:r>
              <a:rPr lang="ru-RU" sz="1600" b="1" dirty="0" smtClean="0">
                <a:solidFill>
                  <a:prstClr val="black"/>
                </a:solidFill>
              </a:rPr>
              <a:t>Татарстан"</a:t>
            </a:r>
            <a:endParaRPr lang="ru-RU" sz="1600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082" y="1163302"/>
            <a:ext cx="2805081" cy="2648622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825549"/>
              </p:ext>
            </p:extLst>
          </p:nvPr>
        </p:nvGraphicFramePr>
        <p:xfrm>
          <a:off x="633360" y="3925272"/>
          <a:ext cx="8086062" cy="7255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7465"/>
                <a:gridCol w="1577465"/>
                <a:gridCol w="1577465"/>
                <a:gridCol w="1577465"/>
                <a:gridCol w="1776202"/>
              </a:tblGrid>
              <a:tr h="153988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b="1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17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endParaRPr lang="ru-RU" sz="1100" b="1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факт)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год </a:t>
                      </a: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2024 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endParaRPr lang="ru-RU" sz="1100" b="1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прогноз)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2025 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endParaRPr lang="ru-RU" sz="1100" b="1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прогноз)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2026 год </a:t>
                      </a: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прогноз)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59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51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МФ РТ 201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81C5"/>
      </a:accent1>
      <a:accent2>
        <a:srgbClr val="DA1B23"/>
      </a:accent2>
      <a:accent3>
        <a:srgbClr val="138815"/>
      </a:accent3>
      <a:accent4>
        <a:srgbClr val="A6A6A6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101187</TotalTime>
  <Words>28288</Words>
  <Application>Microsoft Office PowerPoint</Application>
  <PresentationFormat>Экран (4:3)</PresentationFormat>
  <Paragraphs>6160</Paragraphs>
  <Slides>130</Slides>
  <Notes>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130</vt:i4>
      </vt:variant>
    </vt:vector>
  </HeadingPairs>
  <TitlesOfParts>
    <vt:vector size="140" baseType="lpstr">
      <vt:lpstr>Arial</vt:lpstr>
      <vt:lpstr>Arial Black</vt:lpstr>
      <vt:lpstr>Arial Narrow</vt:lpstr>
      <vt:lpstr>Calibri</vt:lpstr>
      <vt:lpstr>Garamond</vt:lpstr>
      <vt:lpstr>Tahoma</vt:lpstr>
      <vt:lpstr>Times New Roman</vt:lpstr>
      <vt:lpstr>Times New Roman CYR</vt:lpstr>
      <vt:lpstr>Тема Office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Семен Сингаевский</dc:creator>
  <cp:lastModifiedBy>Минфин РТ - Алсу Назиповна Хусаинова</cp:lastModifiedBy>
  <cp:revision>2637</cp:revision>
  <cp:lastPrinted>2024-03-27T07:11:40Z</cp:lastPrinted>
  <dcterms:created xsi:type="dcterms:W3CDTF">2015-08-31T08:00:32Z</dcterms:created>
  <dcterms:modified xsi:type="dcterms:W3CDTF">2024-03-27T12:45:51Z</dcterms:modified>
</cp:coreProperties>
</file>